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1" r:id="rId7"/>
    <p:sldId id="258" r:id="rId8"/>
    <p:sldId id="259" r:id="rId9"/>
    <p:sldId id="260" r:id="rId10"/>
    <p:sldId id="262" r:id="rId11"/>
    <p:sldId id="263" r:id="rId12"/>
    <p:sldId id="264" r:id="rId13"/>
    <p:sldId id="265" r:id="rId14"/>
    <p:sldId id="267" r:id="rId15"/>
    <p:sldId id="268" r:id="rId16"/>
    <p:sldId id="270" r:id="rId17"/>
  </p:sldIdLst>
  <p:sldSz cx="5329238" cy="7561263"/>
  <p:notesSz cx="6669088" cy="9753600"/>
  <p:defaultTextStyle>
    <a:defPPr>
      <a:defRPr lang="en-US"/>
    </a:defPPr>
    <a:lvl1pPr marL="0" algn="l" defTabSz="703082" rtl="0" eaLnBrk="1" latinLnBrk="0" hangingPunct="1">
      <a:defRPr sz="1400" kern="1200">
        <a:solidFill>
          <a:schemeClr val="tx1"/>
        </a:solidFill>
        <a:latin typeface="+mn-lt"/>
        <a:ea typeface="+mn-ea"/>
        <a:cs typeface="+mn-cs"/>
      </a:defRPr>
    </a:lvl1pPr>
    <a:lvl2pPr marL="351541" algn="l" defTabSz="703082" rtl="0" eaLnBrk="1" latinLnBrk="0" hangingPunct="1">
      <a:defRPr sz="1400" kern="1200">
        <a:solidFill>
          <a:schemeClr val="tx1"/>
        </a:solidFill>
        <a:latin typeface="+mn-lt"/>
        <a:ea typeface="+mn-ea"/>
        <a:cs typeface="+mn-cs"/>
      </a:defRPr>
    </a:lvl2pPr>
    <a:lvl3pPr marL="703082" algn="l" defTabSz="703082" rtl="0" eaLnBrk="1" latinLnBrk="0" hangingPunct="1">
      <a:defRPr sz="1400" kern="1200">
        <a:solidFill>
          <a:schemeClr val="tx1"/>
        </a:solidFill>
        <a:latin typeface="+mn-lt"/>
        <a:ea typeface="+mn-ea"/>
        <a:cs typeface="+mn-cs"/>
      </a:defRPr>
    </a:lvl3pPr>
    <a:lvl4pPr marL="1054623" algn="l" defTabSz="703082" rtl="0" eaLnBrk="1" latinLnBrk="0" hangingPunct="1">
      <a:defRPr sz="1400" kern="1200">
        <a:solidFill>
          <a:schemeClr val="tx1"/>
        </a:solidFill>
        <a:latin typeface="+mn-lt"/>
        <a:ea typeface="+mn-ea"/>
        <a:cs typeface="+mn-cs"/>
      </a:defRPr>
    </a:lvl4pPr>
    <a:lvl5pPr marL="1406164" algn="l" defTabSz="703082" rtl="0" eaLnBrk="1" latinLnBrk="0" hangingPunct="1">
      <a:defRPr sz="1400" kern="1200">
        <a:solidFill>
          <a:schemeClr val="tx1"/>
        </a:solidFill>
        <a:latin typeface="+mn-lt"/>
        <a:ea typeface="+mn-ea"/>
        <a:cs typeface="+mn-cs"/>
      </a:defRPr>
    </a:lvl5pPr>
    <a:lvl6pPr marL="1757705" algn="l" defTabSz="703082" rtl="0" eaLnBrk="1" latinLnBrk="0" hangingPunct="1">
      <a:defRPr sz="1400" kern="1200">
        <a:solidFill>
          <a:schemeClr val="tx1"/>
        </a:solidFill>
        <a:latin typeface="+mn-lt"/>
        <a:ea typeface="+mn-ea"/>
        <a:cs typeface="+mn-cs"/>
      </a:defRPr>
    </a:lvl6pPr>
    <a:lvl7pPr marL="2109246" algn="l" defTabSz="703082" rtl="0" eaLnBrk="1" latinLnBrk="0" hangingPunct="1">
      <a:defRPr sz="1400" kern="1200">
        <a:solidFill>
          <a:schemeClr val="tx1"/>
        </a:solidFill>
        <a:latin typeface="+mn-lt"/>
        <a:ea typeface="+mn-ea"/>
        <a:cs typeface="+mn-cs"/>
      </a:defRPr>
    </a:lvl7pPr>
    <a:lvl8pPr marL="2460788" algn="l" defTabSz="703082" rtl="0" eaLnBrk="1" latinLnBrk="0" hangingPunct="1">
      <a:defRPr sz="1400" kern="1200">
        <a:solidFill>
          <a:schemeClr val="tx1"/>
        </a:solidFill>
        <a:latin typeface="+mn-lt"/>
        <a:ea typeface="+mn-ea"/>
        <a:cs typeface="+mn-cs"/>
      </a:defRPr>
    </a:lvl8pPr>
    <a:lvl9pPr marL="2812329" algn="l" defTabSz="703082"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2">
          <p15:clr>
            <a:srgbClr val="A4A3A4"/>
          </p15:clr>
        </p15:guide>
        <p15:guide id="2" pos="16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4" autoAdjust="0"/>
    <p:restoredTop sz="93225" autoAdjust="0"/>
  </p:normalViewPr>
  <p:slideViewPr>
    <p:cSldViewPr>
      <p:cViewPr varScale="1">
        <p:scale>
          <a:sx n="72" d="100"/>
          <a:sy n="72" d="100"/>
        </p:scale>
        <p:origin x="1968" y="36"/>
      </p:cViewPr>
      <p:guideLst>
        <p:guide orient="horz" pos="2382"/>
        <p:guide pos="167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9693" y="2348895"/>
            <a:ext cx="4529852" cy="1620770"/>
          </a:xfrm>
        </p:spPr>
        <p:txBody>
          <a:bodyPr/>
          <a:lstStyle/>
          <a:p>
            <a:r>
              <a:rPr lang="en-US"/>
              <a:t>Click to edit Master title style</a:t>
            </a:r>
            <a:endParaRPr lang="en-GB"/>
          </a:p>
        </p:txBody>
      </p:sp>
      <p:sp>
        <p:nvSpPr>
          <p:cNvPr id="3" name="Subtitle 2"/>
          <p:cNvSpPr>
            <a:spLocks noGrp="1"/>
          </p:cNvSpPr>
          <p:nvPr>
            <p:ph type="subTitle" idx="1"/>
          </p:nvPr>
        </p:nvSpPr>
        <p:spPr>
          <a:xfrm>
            <a:off x="799386" y="4284716"/>
            <a:ext cx="3730467" cy="1932323"/>
          </a:xfrm>
        </p:spPr>
        <p:txBody>
          <a:bodyPr/>
          <a:lstStyle>
            <a:lvl1pPr marL="0" indent="0" algn="ctr">
              <a:buNone/>
              <a:defRPr>
                <a:solidFill>
                  <a:schemeClr val="tx1">
                    <a:tint val="75000"/>
                  </a:schemeClr>
                </a:solidFill>
              </a:defRPr>
            </a:lvl1pPr>
            <a:lvl2pPr marL="351541" indent="0" algn="ctr">
              <a:buNone/>
              <a:defRPr>
                <a:solidFill>
                  <a:schemeClr val="tx1">
                    <a:tint val="75000"/>
                  </a:schemeClr>
                </a:solidFill>
              </a:defRPr>
            </a:lvl2pPr>
            <a:lvl3pPr marL="703082" indent="0" algn="ctr">
              <a:buNone/>
              <a:defRPr>
                <a:solidFill>
                  <a:schemeClr val="tx1">
                    <a:tint val="75000"/>
                  </a:schemeClr>
                </a:solidFill>
              </a:defRPr>
            </a:lvl3pPr>
            <a:lvl4pPr marL="1054623" indent="0" algn="ctr">
              <a:buNone/>
              <a:defRPr>
                <a:solidFill>
                  <a:schemeClr val="tx1">
                    <a:tint val="75000"/>
                  </a:schemeClr>
                </a:solidFill>
              </a:defRPr>
            </a:lvl4pPr>
            <a:lvl5pPr marL="1406164" indent="0" algn="ctr">
              <a:buNone/>
              <a:defRPr>
                <a:solidFill>
                  <a:schemeClr val="tx1">
                    <a:tint val="75000"/>
                  </a:schemeClr>
                </a:solidFill>
              </a:defRPr>
            </a:lvl5pPr>
            <a:lvl6pPr marL="1757705" indent="0" algn="ctr">
              <a:buNone/>
              <a:defRPr>
                <a:solidFill>
                  <a:schemeClr val="tx1">
                    <a:tint val="75000"/>
                  </a:schemeClr>
                </a:solidFill>
              </a:defRPr>
            </a:lvl6pPr>
            <a:lvl7pPr marL="2109246" indent="0" algn="ctr">
              <a:buNone/>
              <a:defRPr>
                <a:solidFill>
                  <a:schemeClr val="tx1">
                    <a:tint val="75000"/>
                  </a:schemeClr>
                </a:solidFill>
              </a:defRPr>
            </a:lvl7pPr>
            <a:lvl8pPr marL="2460788" indent="0" algn="ctr">
              <a:buNone/>
              <a:defRPr>
                <a:solidFill>
                  <a:schemeClr val="tx1">
                    <a:tint val="75000"/>
                  </a:schemeClr>
                </a:solidFill>
              </a:defRPr>
            </a:lvl8pPr>
            <a:lvl9pPr marL="2812329"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28351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97392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20973" y="4858811"/>
            <a:ext cx="4529852" cy="1501751"/>
          </a:xfrm>
        </p:spPr>
        <p:txBody>
          <a:bodyPr anchor="t"/>
          <a:lstStyle>
            <a:lvl1pPr algn="l">
              <a:defRPr sz="3100" b="1" cap="all"/>
            </a:lvl1pPr>
          </a:lstStyle>
          <a:p>
            <a:r>
              <a:rPr lang="en-US"/>
              <a:t>Click to edit Master title style</a:t>
            </a:r>
            <a:endParaRPr lang="en-GB"/>
          </a:p>
        </p:txBody>
      </p:sp>
      <p:sp>
        <p:nvSpPr>
          <p:cNvPr id="3" name="Text Placeholder 2"/>
          <p:cNvSpPr>
            <a:spLocks noGrp="1"/>
          </p:cNvSpPr>
          <p:nvPr>
            <p:ph type="body" idx="1"/>
          </p:nvPr>
        </p:nvSpPr>
        <p:spPr>
          <a:xfrm>
            <a:off x="420973" y="3204787"/>
            <a:ext cx="4529852" cy="1654025"/>
          </a:xfrm>
        </p:spPr>
        <p:txBody>
          <a:bodyPr anchor="b"/>
          <a:lstStyle>
            <a:lvl1pPr marL="0" indent="0">
              <a:buNone/>
              <a:defRPr sz="1500">
                <a:solidFill>
                  <a:schemeClr val="tx1">
                    <a:tint val="75000"/>
                  </a:schemeClr>
                </a:solidFill>
              </a:defRPr>
            </a:lvl1pPr>
            <a:lvl2pPr marL="351541" indent="0">
              <a:buNone/>
              <a:defRPr sz="1400">
                <a:solidFill>
                  <a:schemeClr val="tx1">
                    <a:tint val="75000"/>
                  </a:schemeClr>
                </a:solidFill>
              </a:defRPr>
            </a:lvl2pPr>
            <a:lvl3pPr marL="703082" indent="0">
              <a:buNone/>
              <a:defRPr sz="1200">
                <a:solidFill>
                  <a:schemeClr val="tx1">
                    <a:tint val="75000"/>
                  </a:schemeClr>
                </a:solidFill>
              </a:defRPr>
            </a:lvl3pPr>
            <a:lvl4pPr marL="1054623" indent="0">
              <a:buNone/>
              <a:defRPr sz="1100">
                <a:solidFill>
                  <a:schemeClr val="tx1">
                    <a:tint val="75000"/>
                  </a:schemeClr>
                </a:solidFill>
              </a:defRPr>
            </a:lvl4pPr>
            <a:lvl5pPr marL="1406164" indent="0">
              <a:buNone/>
              <a:defRPr sz="1100">
                <a:solidFill>
                  <a:schemeClr val="tx1">
                    <a:tint val="75000"/>
                  </a:schemeClr>
                </a:solidFill>
              </a:defRPr>
            </a:lvl5pPr>
            <a:lvl6pPr marL="1757705" indent="0">
              <a:buNone/>
              <a:defRPr sz="1100">
                <a:solidFill>
                  <a:schemeClr val="tx1">
                    <a:tint val="75000"/>
                  </a:schemeClr>
                </a:solidFill>
              </a:defRPr>
            </a:lvl6pPr>
            <a:lvl7pPr marL="2109246" indent="0">
              <a:buNone/>
              <a:defRPr sz="1100">
                <a:solidFill>
                  <a:schemeClr val="tx1">
                    <a:tint val="75000"/>
                  </a:schemeClr>
                </a:solidFill>
              </a:defRPr>
            </a:lvl7pPr>
            <a:lvl8pPr marL="2460788" indent="0">
              <a:buNone/>
              <a:defRPr sz="1100">
                <a:solidFill>
                  <a:schemeClr val="tx1">
                    <a:tint val="75000"/>
                  </a:schemeClr>
                </a:solidFill>
              </a:defRPr>
            </a:lvl8pPr>
            <a:lvl9pPr marL="2812329" indent="0">
              <a:buNone/>
              <a:defRPr sz="1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2300784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66462" y="1764296"/>
            <a:ext cx="2353747" cy="4990084"/>
          </a:xfrm>
        </p:spPr>
        <p:txBody>
          <a:bodyPr/>
          <a:lstStyle>
            <a:lvl1pPr>
              <a:defRPr sz="22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709029" y="1764296"/>
            <a:ext cx="2353747" cy="4990084"/>
          </a:xfrm>
        </p:spPr>
        <p:txBody>
          <a:bodyPr/>
          <a:lstStyle>
            <a:lvl1pPr>
              <a:defRPr sz="2200"/>
            </a:lvl1pPr>
            <a:lvl2pPr>
              <a:defRPr sz="18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4194844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266462" y="1692533"/>
            <a:ext cx="2354672" cy="705368"/>
          </a:xfrm>
        </p:spPr>
        <p:txBody>
          <a:bodyPr anchor="b"/>
          <a:lstStyle>
            <a:lvl1pPr marL="0" indent="0">
              <a:buNone/>
              <a:defRPr sz="1800" b="1"/>
            </a:lvl1pPr>
            <a:lvl2pPr marL="351541" indent="0">
              <a:buNone/>
              <a:defRPr sz="1500" b="1"/>
            </a:lvl2pPr>
            <a:lvl3pPr marL="703082" indent="0">
              <a:buNone/>
              <a:defRPr sz="1400" b="1"/>
            </a:lvl3pPr>
            <a:lvl4pPr marL="1054623" indent="0">
              <a:buNone/>
              <a:defRPr sz="1200" b="1"/>
            </a:lvl4pPr>
            <a:lvl5pPr marL="1406164" indent="0">
              <a:buNone/>
              <a:defRPr sz="1200" b="1"/>
            </a:lvl5pPr>
            <a:lvl6pPr marL="1757705" indent="0">
              <a:buNone/>
              <a:defRPr sz="1200" b="1"/>
            </a:lvl6pPr>
            <a:lvl7pPr marL="2109246" indent="0">
              <a:buNone/>
              <a:defRPr sz="1200" b="1"/>
            </a:lvl7pPr>
            <a:lvl8pPr marL="2460788" indent="0">
              <a:buNone/>
              <a:defRPr sz="1200" b="1"/>
            </a:lvl8pPr>
            <a:lvl9pPr marL="2812329" indent="0">
              <a:buNone/>
              <a:defRPr sz="1200" b="1"/>
            </a:lvl9pPr>
          </a:lstStyle>
          <a:p>
            <a:pPr lvl="0"/>
            <a:r>
              <a:rPr lang="en-US"/>
              <a:t>Click to edit Master text styles</a:t>
            </a:r>
          </a:p>
        </p:txBody>
      </p:sp>
      <p:sp>
        <p:nvSpPr>
          <p:cNvPr id="4" name="Content Placeholder 3"/>
          <p:cNvSpPr>
            <a:spLocks noGrp="1"/>
          </p:cNvSpPr>
          <p:nvPr>
            <p:ph sz="half" idx="2"/>
          </p:nvPr>
        </p:nvSpPr>
        <p:spPr>
          <a:xfrm>
            <a:off x="266462" y="2397901"/>
            <a:ext cx="2354672" cy="4356478"/>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2707180" y="1692533"/>
            <a:ext cx="2355597" cy="705368"/>
          </a:xfrm>
        </p:spPr>
        <p:txBody>
          <a:bodyPr anchor="b"/>
          <a:lstStyle>
            <a:lvl1pPr marL="0" indent="0">
              <a:buNone/>
              <a:defRPr sz="1800" b="1"/>
            </a:lvl1pPr>
            <a:lvl2pPr marL="351541" indent="0">
              <a:buNone/>
              <a:defRPr sz="1500" b="1"/>
            </a:lvl2pPr>
            <a:lvl3pPr marL="703082" indent="0">
              <a:buNone/>
              <a:defRPr sz="1400" b="1"/>
            </a:lvl3pPr>
            <a:lvl4pPr marL="1054623" indent="0">
              <a:buNone/>
              <a:defRPr sz="1200" b="1"/>
            </a:lvl4pPr>
            <a:lvl5pPr marL="1406164" indent="0">
              <a:buNone/>
              <a:defRPr sz="1200" b="1"/>
            </a:lvl5pPr>
            <a:lvl6pPr marL="1757705" indent="0">
              <a:buNone/>
              <a:defRPr sz="1200" b="1"/>
            </a:lvl6pPr>
            <a:lvl7pPr marL="2109246" indent="0">
              <a:buNone/>
              <a:defRPr sz="1200" b="1"/>
            </a:lvl7pPr>
            <a:lvl8pPr marL="2460788" indent="0">
              <a:buNone/>
              <a:defRPr sz="1200" b="1"/>
            </a:lvl8pPr>
            <a:lvl9pPr marL="2812329" indent="0">
              <a:buNone/>
              <a:defRPr sz="1200" b="1"/>
            </a:lvl9pPr>
          </a:lstStyle>
          <a:p>
            <a:pPr lvl="0"/>
            <a:r>
              <a:rPr lang="en-US"/>
              <a:t>Click to edit Master text styles</a:t>
            </a:r>
          </a:p>
        </p:txBody>
      </p:sp>
      <p:sp>
        <p:nvSpPr>
          <p:cNvPr id="6" name="Content Placeholder 5"/>
          <p:cNvSpPr>
            <a:spLocks noGrp="1"/>
          </p:cNvSpPr>
          <p:nvPr>
            <p:ph sz="quarter" idx="4"/>
          </p:nvPr>
        </p:nvSpPr>
        <p:spPr>
          <a:xfrm>
            <a:off x="2707180" y="2397901"/>
            <a:ext cx="2355597" cy="4356478"/>
          </a:xfrm>
        </p:spPr>
        <p:txBody>
          <a:bodyPr/>
          <a:lstStyle>
            <a:lvl1pPr>
              <a:defRPr sz="1800"/>
            </a:lvl1pPr>
            <a:lvl2pPr>
              <a:defRPr sz="15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2537798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1404011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178076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6463" y="301051"/>
            <a:ext cx="1753283" cy="1281214"/>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2083585" y="301051"/>
            <a:ext cx="2979192" cy="6453329"/>
          </a:xfrm>
        </p:spPr>
        <p:txBody>
          <a:bodyPr/>
          <a:lstStyle>
            <a:lvl1pPr>
              <a:defRPr sz="2500"/>
            </a:lvl1pPr>
            <a:lvl2pPr>
              <a:defRPr sz="22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266463" y="1582265"/>
            <a:ext cx="1753283" cy="5172115"/>
          </a:xfrm>
        </p:spPr>
        <p:txBody>
          <a:bodyPr/>
          <a:lstStyle>
            <a:lvl1pPr marL="0" indent="0">
              <a:buNone/>
              <a:defRPr sz="1100"/>
            </a:lvl1pPr>
            <a:lvl2pPr marL="351541" indent="0">
              <a:buNone/>
              <a:defRPr sz="900"/>
            </a:lvl2pPr>
            <a:lvl3pPr marL="703082" indent="0">
              <a:buNone/>
              <a:defRPr sz="800"/>
            </a:lvl3pPr>
            <a:lvl4pPr marL="1054623" indent="0">
              <a:buNone/>
              <a:defRPr sz="700"/>
            </a:lvl4pPr>
            <a:lvl5pPr marL="1406164" indent="0">
              <a:buNone/>
              <a:defRPr sz="700"/>
            </a:lvl5pPr>
            <a:lvl6pPr marL="1757705" indent="0">
              <a:buNone/>
              <a:defRPr sz="700"/>
            </a:lvl6pPr>
            <a:lvl7pPr marL="2109246" indent="0">
              <a:buNone/>
              <a:defRPr sz="700"/>
            </a:lvl7pPr>
            <a:lvl8pPr marL="2460788" indent="0">
              <a:buNone/>
              <a:defRPr sz="700"/>
            </a:lvl8pPr>
            <a:lvl9pPr marL="2812329" indent="0">
              <a:buNone/>
              <a:defRPr sz="700"/>
            </a:lvl9pPr>
          </a:lstStyle>
          <a:p>
            <a:pPr lvl="0"/>
            <a:r>
              <a:rPr lang="en-US"/>
              <a:t>Click to edit Master text styles</a:t>
            </a:r>
          </a:p>
        </p:txBody>
      </p:sp>
      <p:sp>
        <p:nvSpPr>
          <p:cNvPr id="5" name="Date Placeholder 4"/>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64147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4568" y="5292885"/>
            <a:ext cx="3197543" cy="624855"/>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044568" y="675612"/>
            <a:ext cx="3197543" cy="4536758"/>
          </a:xfrm>
        </p:spPr>
        <p:txBody>
          <a:bodyPr/>
          <a:lstStyle>
            <a:lvl1pPr marL="0" indent="0">
              <a:buNone/>
              <a:defRPr sz="2500"/>
            </a:lvl1pPr>
            <a:lvl2pPr marL="351541" indent="0">
              <a:buNone/>
              <a:defRPr sz="2200"/>
            </a:lvl2pPr>
            <a:lvl3pPr marL="703082" indent="0">
              <a:buNone/>
              <a:defRPr sz="1800"/>
            </a:lvl3pPr>
            <a:lvl4pPr marL="1054623" indent="0">
              <a:buNone/>
              <a:defRPr sz="1500"/>
            </a:lvl4pPr>
            <a:lvl5pPr marL="1406164" indent="0">
              <a:buNone/>
              <a:defRPr sz="1500"/>
            </a:lvl5pPr>
            <a:lvl6pPr marL="1757705" indent="0">
              <a:buNone/>
              <a:defRPr sz="1500"/>
            </a:lvl6pPr>
            <a:lvl7pPr marL="2109246" indent="0">
              <a:buNone/>
              <a:defRPr sz="1500"/>
            </a:lvl7pPr>
            <a:lvl8pPr marL="2460788" indent="0">
              <a:buNone/>
              <a:defRPr sz="1500"/>
            </a:lvl8pPr>
            <a:lvl9pPr marL="2812329" indent="0">
              <a:buNone/>
              <a:defRPr sz="1500"/>
            </a:lvl9pPr>
          </a:lstStyle>
          <a:p>
            <a:endParaRPr lang="en-GB" dirty="0"/>
          </a:p>
        </p:txBody>
      </p:sp>
      <p:sp>
        <p:nvSpPr>
          <p:cNvPr id="4" name="Text Placeholder 3"/>
          <p:cNvSpPr>
            <a:spLocks noGrp="1"/>
          </p:cNvSpPr>
          <p:nvPr>
            <p:ph type="body" sz="half" idx="2"/>
          </p:nvPr>
        </p:nvSpPr>
        <p:spPr>
          <a:xfrm>
            <a:off x="1044568" y="5917740"/>
            <a:ext cx="3197543" cy="887397"/>
          </a:xfrm>
        </p:spPr>
        <p:txBody>
          <a:bodyPr/>
          <a:lstStyle>
            <a:lvl1pPr marL="0" indent="0">
              <a:buNone/>
              <a:defRPr sz="1100"/>
            </a:lvl1pPr>
            <a:lvl2pPr marL="351541" indent="0">
              <a:buNone/>
              <a:defRPr sz="900"/>
            </a:lvl2pPr>
            <a:lvl3pPr marL="703082" indent="0">
              <a:buNone/>
              <a:defRPr sz="800"/>
            </a:lvl3pPr>
            <a:lvl4pPr marL="1054623" indent="0">
              <a:buNone/>
              <a:defRPr sz="700"/>
            </a:lvl4pPr>
            <a:lvl5pPr marL="1406164" indent="0">
              <a:buNone/>
              <a:defRPr sz="700"/>
            </a:lvl5pPr>
            <a:lvl6pPr marL="1757705" indent="0">
              <a:buNone/>
              <a:defRPr sz="700"/>
            </a:lvl6pPr>
            <a:lvl7pPr marL="2109246" indent="0">
              <a:buNone/>
              <a:defRPr sz="700"/>
            </a:lvl7pPr>
            <a:lvl8pPr marL="2460788" indent="0">
              <a:buNone/>
              <a:defRPr sz="700"/>
            </a:lvl8pPr>
            <a:lvl9pPr marL="2812329" indent="0">
              <a:buNone/>
              <a:defRPr sz="700"/>
            </a:lvl9pPr>
          </a:lstStyle>
          <a:p>
            <a:pPr lvl="0"/>
            <a:r>
              <a:rPr lang="en-US"/>
              <a:t>Click to edit Master text styles</a:t>
            </a:r>
          </a:p>
        </p:txBody>
      </p:sp>
      <p:sp>
        <p:nvSpPr>
          <p:cNvPr id="5" name="Date Placeholder 4"/>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2912369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973677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63697" y="302802"/>
            <a:ext cx="1199079" cy="645157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66462" y="302802"/>
            <a:ext cx="3508415" cy="64515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8A7F29-E186-4944-A291-48EC172A0803}" type="datetimeFigureOut">
              <a:rPr lang="en-GB" smtClean="0"/>
              <a:t>25/02/2020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9532955-63E7-4E1D-936B-598F47BB8F63}" type="slidenum">
              <a:rPr lang="en-GB" smtClean="0"/>
              <a:t>‹#›</a:t>
            </a:fld>
            <a:endParaRPr lang="en-GB" dirty="0"/>
          </a:p>
        </p:txBody>
      </p:sp>
    </p:spTree>
    <p:extLst>
      <p:ext uri="{BB962C8B-B14F-4D97-AF65-F5344CB8AC3E}">
        <p14:creationId xmlns:p14="http://schemas.microsoft.com/office/powerpoint/2010/main" val="810785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6462" y="302801"/>
            <a:ext cx="4796314" cy="1260211"/>
          </a:xfrm>
          <a:prstGeom prst="rect">
            <a:avLst/>
          </a:prstGeom>
        </p:spPr>
        <p:txBody>
          <a:bodyPr vert="horz" lIns="70308" tIns="35154" rIns="70308" bIns="35154"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266462" y="1764296"/>
            <a:ext cx="4796314" cy="4990084"/>
          </a:xfrm>
          <a:prstGeom prst="rect">
            <a:avLst/>
          </a:prstGeom>
        </p:spPr>
        <p:txBody>
          <a:bodyPr vert="horz" lIns="70308" tIns="35154" rIns="70308" bIns="3515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66462" y="7008172"/>
            <a:ext cx="1243489" cy="402567"/>
          </a:xfrm>
          <a:prstGeom prst="rect">
            <a:avLst/>
          </a:prstGeom>
        </p:spPr>
        <p:txBody>
          <a:bodyPr vert="horz" lIns="70308" tIns="35154" rIns="70308" bIns="35154" rtlCol="0" anchor="ctr"/>
          <a:lstStyle>
            <a:lvl1pPr algn="l">
              <a:defRPr sz="900">
                <a:solidFill>
                  <a:schemeClr val="tx1">
                    <a:tint val="75000"/>
                  </a:schemeClr>
                </a:solidFill>
              </a:defRPr>
            </a:lvl1pPr>
          </a:lstStyle>
          <a:p>
            <a:fld id="{778A7F29-E186-4944-A291-48EC172A0803}" type="datetimeFigureOut">
              <a:rPr lang="en-GB" smtClean="0"/>
              <a:t>25/02/2020</a:t>
            </a:fld>
            <a:endParaRPr lang="en-GB" dirty="0"/>
          </a:p>
        </p:txBody>
      </p:sp>
      <p:sp>
        <p:nvSpPr>
          <p:cNvPr id="5" name="Footer Placeholder 4"/>
          <p:cNvSpPr>
            <a:spLocks noGrp="1"/>
          </p:cNvSpPr>
          <p:nvPr>
            <p:ph type="ftr" sz="quarter" idx="3"/>
          </p:nvPr>
        </p:nvSpPr>
        <p:spPr>
          <a:xfrm>
            <a:off x="1820823" y="7008172"/>
            <a:ext cx="1687592" cy="402567"/>
          </a:xfrm>
          <a:prstGeom prst="rect">
            <a:avLst/>
          </a:prstGeom>
        </p:spPr>
        <p:txBody>
          <a:bodyPr vert="horz" lIns="70308" tIns="35154" rIns="70308" bIns="35154"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3819287" y="7008172"/>
            <a:ext cx="1243489" cy="402567"/>
          </a:xfrm>
          <a:prstGeom prst="rect">
            <a:avLst/>
          </a:prstGeom>
        </p:spPr>
        <p:txBody>
          <a:bodyPr vert="horz" lIns="70308" tIns="35154" rIns="70308" bIns="35154" rtlCol="0" anchor="ctr"/>
          <a:lstStyle>
            <a:lvl1pPr algn="r">
              <a:defRPr sz="900">
                <a:solidFill>
                  <a:schemeClr val="tx1">
                    <a:tint val="75000"/>
                  </a:schemeClr>
                </a:solidFill>
              </a:defRPr>
            </a:lvl1pPr>
          </a:lstStyle>
          <a:p>
            <a:fld id="{69532955-63E7-4E1D-936B-598F47BB8F63}" type="slidenum">
              <a:rPr lang="en-GB" smtClean="0"/>
              <a:t>‹#›</a:t>
            </a:fld>
            <a:endParaRPr lang="en-GB" dirty="0"/>
          </a:p>
        </p:txBody>
      </p:sp>
    </p:spTree>
    <p:extLst>
      <p:ext uri="{BB962C8B-B14F-4D97-AF65-F5344CB8AC3E}">
        <p14:creationId xmlns:p14="http://schemas.microsoft.com/office/powerpoint/2010/main" val="2578651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03082" rtl="0" eaLnBrk="1" latinLnBrk="0" hangingPunct="1">
        <a:spcBef>
          <a:spcPct val="0"/>
        </a:spcBef>
        <a:buNone/>
        <a:defRPr sz="3400" kern="1200">
          <a:solidFill>
            <a:schemeClr val="tx1"/>
          </a:solidFill>
          <a:latin typeface="+mj-lt"/>
          <a:ea typeface="+mj-ea"/>
          <a:cs typeface="+mj-cs"/>
        </a:defRPr>
      </a:lvl1pPr>
    </p:titleStyle>
    <p:bodyStyle>
      <a:lvl1pPr marL="263656" indent="-263656" algn="l" defTabSz="703082"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1pPr>
      <a:lvl2pPr marL="571254" indent="-219713" algn="l" defTabSz="703082"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2pPr>
      <a:lvl3pPr marL="878853" indent="-175771" algn="l" defTabSz="703082"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30394"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81935"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933476"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85017"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636558"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88099" indent="-175771" algn="l" defTabSz="703082"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03082" rtl="0" eaLnBrk="1" latinLnBrk="0" hangingPunct="1">
        <a:defRPr sz="1400" kern="1200">
          <a:solidFill>
            <a:schemeClr val="tx1"/>
          </a:solidFill>
          <a:latin typeface="+mn-lt"/>
          <a:ea typeface="+mn-ea"/>
          <a:cs typeface="+mn-cs"/>
        </a:defRPr>
      </a:lvl1pPr>
      <a:lvl2pPr marL="351541" algn="l" defTabSz="703082" rtl="0" eaLnBrk="1" latinLnBrk="0" hangingPunct="1">
        <a:defRPr sz="1400" kern="1200">
          <a:solidFill>
            <a:schemeClr val="tx1"/>
          </a:solidFill>
          <a:latin typeface="+mn-lt"/>
          <a:ea typeface="+mn-ea"/>
          <a:cs typeface="+mn-cs"/>
        </a:defRPr>
      </a:lvl2pPr>
      <a:lvl3pPr marL="703082" algn="l" defTabSz="703082" rtl="0" eaLnBrk="1" latinLnBrk="0" hangingPunct="1">
        <a:defRPr sz="1400" kern="1200">
          <a:solidFill>
            <a:schemeClr val="tx1"/>
          </a:solidFill>
          <a:latin typeface="+mn-lt"/>
          <a:ea typeface="+mn-ea"/>
          <a:cs typeface="+mn-cs"/>
        </a:defRPr>
      </a:lvl3pPr>
      <a:lvl4pPr marL="1054623" algn="l" defTabSz="703082" rtl="0" eaLnBrk="1" latinLnBrk="0" hangingPunct="1">
        <a:defRPr sz="1400" kern="1200">
          <a:solidFill>
            <a:schemeClr val="tx1"/>
          </a:solidFill>
          <a:latin typeface="+mn-lt"/>
          <a:ea typeface="+mn-ea"/>
          <a:cs typeface="+mn-cs"/>
        </a:defRPr>
      </a:lvl4pPr>
      <a:lvl5pPr marL="1406164" algn="l" defTabSz="703082" rtl="0" eaLnBrk="1" latinLnBrk="0" hangingPunct="1">
        <a:defRPr sz="1400" kern="1200">
          <a:solidFill>
            <a:schemeClr val="tx1"/>
          </a:solidFill>
          <a:latin typeface="+mn-lt"/>
          <a:ea typeface="+mn-ea"/>
          <a:cs typeface="+mn-cs"/>
        </a:defRPr>
      </a:lvl5pPr>
      <a:lvl6pPr marL="1757705" algn="l" defTabSz="703082" rtl="0" eaLnBrk="1" latinLnBrk="0" hangingPunct="1">
        <a:defRPr sz="1400" kern="1200">
          <a:solidFill>
            <a:schemeClr val="tx1"/>
          </a:solidFill>
          <a:latin typeface="+mn-lt"/>
          <a:ea typeface="+mn-ea"/>
          <a:cs typeface="+mn-cs"/>
        </a:defRPr>
      </a:lvl6pPr>
      <a:lvl7pPr marL="2109246" algn="l" defTabSz="703082" rtl="0" eaLnBrk="1" latinLnBrk="0" hangingPunct="1">
        <a:defRPr sz="1400" kern="1200">
          <a:solidFill>
            <a:schemeClr val="tx1"/>
          </a:solidFill>
          <a:latin typeface="+mn-lt"/>
          <a:ea typeface="+mn-ea"/>
          <a:cs typeface="+mn-cs"/>
        </a:defRPr>
      </a:lvl7pPr>
      <a:lvl8pPr marL="2460788" algn="l" defTabSz="703082" rtl="0" eaLnBrk="1" latinLnBrk="0" hangingPunct="1">
        <a:defRPr sz="1400" kern="1200">
          <a:solidFill>
            <a:schemeClr val="tx1"/>
          </a:solidFill>
          <a:latin typeface="+mn-lt"/>
          <a:ea typeface="+mn-ea"/>
          <a:cs typeface="+mn-cs"/>
        </a:defRPr>
      </a:lvl8pPr>
      <a:lvl9pPr marL="2812329" algn="l" defTabSz="703082"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s://www.google.co.uk/url?sa=i&amp;rct=j&amp;q=&amp;esrc=s&amp;source=images&amp;cd=&amp;cad=rja&amp;uact=8&amp;ved=2ahUKEwjRiqDDuaveAhUrJcAKHTO5AKkQjRx6BAgBEAU&amp;url=https://dribbble.com/shots/4073407-You-Got-This&amp;psig=AOvVaw1KoB2V_hCryCZTzVZoOMJG&amp;ust=1540895559731216"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96331" y="4018807"/>
            <a:ext cx="4756279" cy="4718421"/>
          </a:xfrm>
          <a:prstGeom prst="rect">
            <a:avLst/>
          </a:prstGeom>
          <a:noFill/>
        </p:spPr>
        <p:txBody>
          <a:bodyPr wrap="square" lIns="70308" tIns="35154" rIns="70308" bIns="35154" rtlCol="0">
            <a:spAutoFit/>
          </a:bodyPr>
          <a:lstStyle/>
          <a:p>
            <a:pPr algn="ctr"/>
            <a:endParaRPr lang="en-GB" sz="4000" b="1" dirty="0">
              <a:solidFill>
                <a:schemeClr val="accent4">
                  <a:lumMod val="75000"/>
                </a:schemeClr>
              </a:solidFill>
              <a:effectLst>
                <a:outerShdw blurRad="50800" dist="38100" dir="2700000" algn="tl" rotWithShape="0">
                  <a:prstClr val="black">
                    <a:alpha val="40000"/>
                  </a:prstClr>
                </a:outerShdw>
              </a:effectLst>
              <a:latin typeface="Segoe Print" panose="02000600000000000000" pitchFamily="2" charset="0"/>
            </a:endParaRPr>
          </a:p>
          <a:p>
            <a:pPr algn="ctr"/>
            <a:r>
              <a:rPr lang="en-GB" sz="4000" b="1">
                <a:solidFill>
                  <a:schemeClr val="accent4">
                    <a:lumMod val="75000"/>
                  </a:schemeClr>
                </a:solidFill>
                <a:effectLst>
                  <a:outerShdw blurRad="50800" dist="38100" dir="2700000" algn="tl" rotWithShape="0">
                    <a:prstClr val="black">
                      <a:alpha val="40000"/>
                    </a:prstClr>
                  </a:outerShdw>
                </a:effectLst>
                <a:latin typeface="Segoe Print" panose="02000600000000000000" pitchFamily="2" charset="0"/>
              </a:rPr>
              <a:t>Harewood    </a:t>
            </a:r>
            <a:r>
              <a:rPr lang="en-GB" sz="4000" b="1" dirty="0">
                <a:solidFill>
                  <a:schemeClr val="accent4">
                    <a:lumMod val="75000"/>
                  </a:schemeClr>
                </a:solidFill>
                <a:effectLst>
                  <a:outerShdw blurRad="50800" dist="38100" dir="2700000" algn="tl" rotWithShape="0">
                    <a:prstClr val="black">
                      <a:alpha val="40000"/>
                    </a:prstClr>
                  </a:outerShdw>
                </a:effectLst>
                <a:latin typeface="Segoe Print" panose="02000600000000000000" pitchFamily="2" charset="0"/>
              </a:rPr>
              <a:t>hints and tips for parents and carers</a:t>
            </a:r>
          </a:p>
          <a:p>
            <a:pPr algn="ctr"/>
            <a:endParaRPr lang="en-GB" sz="5100" b="1" dirty="0">
              <a:solidFill>
                <a:schemeClr val="accent4">
                  <a:lumMod val="75000"/>
                </a:schemeClr>
              </a:solidFill>
              <a:effectLst>
                <a:outerShdw blurRad="50800" dist="38100" dir="2700000" algn="tl" rotWithShape="0">
                  <a:prstClr val="black">
                    <a:alpha val="40000"/>
                  </a:prstClr>
                </a:outerShdw>
              </a:effectLst>
              <a:latin typeface="Segoe Print" panose="02000600000000000000" pitchFamily="2" charset="0"/>
            </a:endParaRPr>
          </a:p>
          <a:p>
            <a:pPr algn="ctr"/>
            <a:endParaRPr lang="en-GB" sz="5100" b="1" dirty="0">
              <a:solidFill>
                <a:schemeClr val="accent4">
                  <a:lumMod val="75000"/>
                </a:schemeClr>
              </a:solidFill>
              <a:effectLst>
                <a:outerShdw blurRad="50800" dist="38100" dir="2700000" algn="tl" rotWithShape="0">
                  <a:prstClr val="black">
                    <a:alpha val="40000"/>
                  </a:prstClr>
                </a:outerShdw>
              </a:effectLst>
              <a:latin typeface="Segoe Print" panose="02000600000000000000" pitchFamily="2" charset="0"/>
            </a:endParaRPr>
          </a:p>
        </p:txBody>
      </p:sp>
      <p:pic>
        <p:nvPicPr>
          <p:cNvPr id="16" name="Picture 15" descr="http://0.s3.envato.com/files/167394826/kids%20row%20color%20.jpg"/>
          <p:cNvPicPr/>
          <p:nvPr/>
        </p:nvPicPr>
        <p:blipFill rotWithShape="1">
          <a:blip r:embed="rId2">
            <a:extLst>
              <a:ext uri="{28A0092B-C50C-407E-A947-70E740481C1C}">
                <a14:useLocalDpi xmlns:a14="http://schemas.microsoft.com/office/drawing/2010/main" val="0"/>
              </a:ext>
            </a:extLst>
          </a:blip>
          <a:srcRect t="54186" r="49661" b="16257"/>
          <a:stretch/>
        </p:blipFill>
        <p:spPr bwMode="auto">
          <a:xfrm>
            <a:off x="828181" y="565249"/>
            <a:ext cx="3664838" cy="1607691"/>
          </a:xfrm>
          <a:prstGeom prst="rect">
            <a:avLst/>
          </a:prstGeom>
          <a:noFill/>
          <a:ln>
            <a:noFill/>
          </a:ln>
          <a:extLst>
            <a:ext uri="{53640926-AAD7-44D8-BBD7-CCE9431645EC}">
              <a14:shadowObscured xmlns:a14="http://schemas.microsoft.com/office/drawing/2010/main"/>
            </a:ext>
          </a:extLst>
        </p:spPr>
      </p:pic>
      <p:pic>
        <p:nvPicPr>
          <p:cNvPr id="17" name="Picture 16" descr="http://0.s3.envato.com/files/167394826/kids%20row%20color%20.jpg"/>
          <p:cNvPicPr/>
          <p:nvPr/>
        </p:nvPicPr>
        <p:blipFill rotWithShape="1">
          <a:blip r:embed="rId2">
            <a:extLst>
              <a:ext uri="{28A0092B-C50C-407E-A947-70E740481C1C}">
                <a14:useLocalDpi xmlns:a14="http://schemas.microsoft.com/office/drawing/2010/main" val="0"/>
              </a:ext>
            </a:extLst>
          </a:blip>
          <a:srcRect l="49825" t="57143" r="-164" b="13301"/>
          <a:stretch/>
        </p:blipFill>
        <p:spPr bwMode="auto">
          <a:xfrm>
            <a:off x="985933" y="2172941"/>
            <a:ext cx="3678709" cy="166459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80704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16347" y="180231"/>
            <a:ext cx="4896544" cy="7465121"/>
          </a:xfrm>
          <a:prstGeom prst="rect">
            <a:avLst/>
          </a:prstGeom>
          <a:noFill/>
        </p:spPr>
        <p:txBody>
          <a:bodyPr wrap="square" rtlCol="0">
            <a:spAutoFit/>
          </a:bodyPr>
          <a:lstStyle/>
          <a:p>
            <a:pPr algn="just">
              <a:lnSpc>
                <a:spcPct val="120000"/>
              </a:lnSpc>
            </a:pPr>
            <a:r>
              <a:rPr lang="en-GB" sz="1600" b="1" dirty="0">
                <a:latin typeface="Segoe Print" panose="02000600000000000000" pitchFamily="2" charset="0"/>
              </a:rPr>
              <a:t>The Primary Behaviour Service is a team of dedicated practitioners, with extensive experience of working in primary schools, to promote children’s positive behaviour and emotional wellbeing.</a:t>
            </a:r>
          </a:p>
          <a:p>
            <a:pPr algn="ctr">
              <a:lnSpc>
                <a:spcPct val="120000"/>
              </a:lnSpc>
            </a:pPr>
            <a:endParaRPr lang="en-GB" sz="1600" b="1" dirty="0">
              <a:latin typeface="Segoe Print" panose="02000600000000000000" pitchFamily="2" charset="0"/>
            </a:endParaRPr>
          </a:p>
          <a:p>
            <a:pPr>
              <a:lnSpc>
                <a:spcPct val="120000"/>
              </a:lnSpc>
            </a:pPr>
            <a:endParaRPr lang="en-GB" dirty="0">
              <a:latin typeface="Segoe Print" panose="02000600000000000000" pitchFamily="2" charset="0"/>
            </a:endParaRPr>
          </a:p>
          <a:p>
            <a:pPr algn="just">
              <a:lnSpc>
                <a:spcPct val="120000"/>
              </a:lnSpc>
            </a:pPr>
            <a:endParaRPr lang="en-GB" sz="1600" dirty="0">
              <a:latin typeface="Segoe Print" panose="02000600000000000000" pitchFamily="2" charset="0"/>
            </a:endParaRPr>
          </a:p>
          <a:p>
            <a:pPr algn="just">
              <a:lnSpc>
                <a:spcPct val="120000"/>
              </a:lnSpc>
            </a:pPr>
            <a:endParaRPr lang="en-GB" sz="1600" dirty="0">
              <a:latin typeface="Segoe Print" panose="02000600000000000000" pitchFamily="2" charset="0"/>
            </a:endParaRPr>
          </a:p>
          <a:p>
            <a:pPr algn="just">
              <a:lnSpc>
                <a:spcPct val="120000"/>
              </a:lnSpc>
            </a:pPr>
            <a:r>
              <a:rPr lang="en-GB" sz="1600" dirty="0">
                <a:latin typeface="Segoe Print" panose="02000600000000000000" pitchFamily="2" charset="0"/>
              </a:rPr>
              <a:t>We believe:</a:t>
            </a:r>
          </a:p>
          <a:p>
            <a:pPr algn="just">
              <a:lnSpc>
                <a:spcPct val="120000"/>
              </a:lnSpc>
            </a:pPr>
            <a:endParaRPr lang="en-GB" sz="800" dirty="0">
              <a:latin typeface="Segoe Print" panose="02000600000000000000" pitchFamily="2" charset="0"/>
            </a:endParaRPr>
          </a:p>
          <a:p>
            <a:pPr marL="180000" indent="-180000" algn="just">
              <a:lnSpc>
                <a:spcPct val="120000"/>
              </a:lnSpc>
              <a:buFont typeface="Arial" panose="020B0604020202020204" pitchFamily="34" charset="0"/>
              <a:buChar char="•"/>
            </a:pPr>
            <a:r>
              <a:rPr lang="en-GB" sz="1600" dirty="0">
                <a:latin typeface="Segoe Print" panose="02000600000000000000" pitchFamily="2" charset="0"/>
              </a:rPr>
              <a:t>That behaviour is a metaphor for communication;</a:t>
            </a:r>
          </a:p>
          <a:p>
            <a:pPr marL="180000" indent="-180000" algn="just">
              <a:lnSpc>
                <a:spcPct val="120000"/>
              </a:lnSpc>
              <a:buFont typeface="Arial" panose="020B0604020202020204" pitchFamily="34" charset="0"/>
              <a:buChar char="•"/>
            </a:pPr>
            <a:r>
              <a:rPr lang="en-GB" sz="1600" dirty="0">
                <a:latin typeface="Segoe Print" panose="02000600000000000000" pitchFamily="2" charset="0"/>
              </a:rPr>
              <a:t>Every child deserves to be heard, and can be taught strategies to succeed;</a:t>
            </a:r>
          </a:p>
          <a:p>
            <a:pPr marL="180000" indent="-180000" algn="just">
              <a:lnSpc>
                <a:spcPct val="120000"/>
              </a:lnSpc>
              <a:buFont typeface="Arial" panose="020B0604020202020204" pitchFamily="34" charset="0"/>
              <a:buChar char="•"/>
            </a:pPr>
            <a:r>
              <a:rPr lang="en-GB" sz="1600" dirty="0">
                <a:latin typeface="Segoe Print" panose="02000600000000000000" pitchFamily="2" charset="0"/>
              </a:rPr>
              <a:t>Every child has the right to equality of opportunity and inclusion, and to have their individual needs met through a child-centred approach;</a:t>
            </a:r>
          </a:p>
          <a:p>
            <a:pPr marL="180000" indent="-180000" algn="just">
              <a:lnSpc>
                <a:spcPct val="120000"/>
              </a:lnSpc>
              <a:buFont typeface="Arial" panose="020B0604020202020204" pitchFamily="34" charset="0"/>
              <a:buChar char="•"/>
            </a:pPr>
            <a:r>
              <a:rPr lang="en-GB" sz="1600" dirty="0">
                <a:latin typeface="Segoe Print" panose="02000600000000000000" pitchFamily="2" charset="0"/>
              </a:rPr>
              <a:t>In early targeted support to develop optimal independence and emotional resilience; and</a:t>
            </a:r>
          </a:p>
          <a:p>
            <a:pPr marL="180000" indent="-180000" algn="just">
              <a:lnSpc>
                <a:spcPct val="120000"/>
              </a:lnSpc>
              <a:buFont typeface="Arial" panose="020B0604020202020204" pitchFamily="34" charset="0"/>
              <a:buChar char="•"/>
            </a:pPr>
            <a:r>
              <a:rPr lang="en-GB" sz="1600" dirty="0">
                <a:latin typeface="Segoe Print" panose="02000600000000000000" pitchFamily="2" charset="0"/>
              </a:rPr>
              <a:t>Every child can flourish, develop their individual strengths and make a valuable contribution to society.</a:t>
            </a:r>
            <a:r>
              <a:rPr lang="en-GB" sz="1800" b="1" dirty="0">
                <a:solidFill>
                  <a:schemeClr val="accent4">
                    <a:lumMod val="75000"/>
                  </a:schemeClr>
                </a:solidFill>
                <a:latin typeface="Segoe Print" panose="02000600000000000000" pitchFamily="2" charset="0"/>
              </a:rPr>
              <a:t> </a:t>
            </a:r>
            <a:endParaRPr lang="en-GB" sz="1800" dirty="0"/>
          </a:p>
        </p:txBody>
      </p:sp>
      <p:pic>
        <p:nvPicPr>
          <p:cNvPr id="8" name="Picture 7" descr="http://0.s3.envato.com/files/167394826/kids%20row%20color%20.jpg"/>
          <p:cNvPicPr/>
          <p:nvPr/>
        </p:nvPicPr>
        <p:blipFill rotWithShape="1">
          <a:blip r:embed="rId2">
            <a:extLst>
              <a:ext uri="{28A0092B-C50C-407E-A947-70E740481C1C}">
                <a14:useLocalDpi xmlns:a14="http://schemas.microsoft.com/office/drawing/2010/main" val="0"/>
              </a:ext>
            </a:extLst>
          </a:blip>
          <a:srcRect l="49825" t="57143" r="-164" b="13301"/>
          <a:stretch/>
        </p:blipFill>
        <p:spPr bwMode="auto">
          <a:xfrm>
            <a:off x="1008435" y="1836415"/>
            <a:ext cx="3502873" cy="97296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3484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seasonsdavis.com/wp-content/uploads/2016/07/thank-you.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462" b="13903"/>
          <a:stretch/>
        </p:blipFill>
        <p:spPr bwMode="auto">
          <a:xfrm>
            <a:off x="0" y="5220790"/>
            <a:ext cx="5329238" cy="23377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44339" y="305606"/>
            <a:ext cx="5084669" cy="954746"/>
          </a:xfrm>
        </p:spPr>
        <p:txBody>
          <a:bodyPr>
            <a:norm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“Thank You”, not “Please”</a:t>
            </a:r>
            <a:endParaRPr lang="en-GB" sz="2800" dirty="0"/>
          </a:p>
        </p:txBody>
      </p:sp>
      <p:sp>
        <p:nvSpPr>
          <p:cNvPr id="6" name="TextBox 5"/>
          <p:cNvSpPr txBox="1"/>
          <p:nvPr/>
        </p:nvSpPr>
        <p:spPr>
          <a:xfrm>
            <a:off x="216025" y="1188343"/>
            <a:ext cx="4896866" cy="3754874"/>
          </a:xfrm>
          <a:prstGeom prst="rect">
            <a:avLst/>
          </a:prstGeom>
          <a:noFill/>
        </p:spPr>
        <p:txBody>
          <a:bodyPr wrap="square" rtlCol="0">
            <a:spAutoFit/>
          </a:bodyPr>
          <a:lstStyle/>
          <a:p>
            <a:pPr algn="just"/>
            <a:r>
              <a:rPr lang="en-GB" sz="1600" dirty="0">
                <a:latin typeface="Segoe Print" panose="02000600000000000000" pitchFamily="2" charset="0"/>
              </a:rPr>
              <a:t>Really important, this one! Say “Please” too often and you may sound like you are pleading!  Have a look at these examples.</a:t>
            </a:r>
          </a:p>
          <a:p>
            <a:pPr algn="just"/>
            <a:endParaRPr lang="en-GB" sz="1600" b="1" dirty="0">
              <a:latin typeface="Segoe Print" panose="02000600000000000000" pitchFamily="2" charset="0"/>
            </a:endParaRPr>
          </a:p>
          <a:p>
            <a:pPr algn="just"/>
            <a:r>
              <a:rPr lang="en-GB" sz="1600" b="1" dirty="0">
                <a:latin typeface="Segoe Print" panose="02000600000000000000" pitchFamily="2" charset="0"/>
              </a:rPr>
              <a:t>“[Child’s Name], [Instruction], Thank You”</a:t>
            </a:r>
          </a:p>
          <a:p>
            <a:pPr algn="just"/>
            <a:endParaRPr lang="en-GB" sz="1600" b="1" dirty="0">
              <a:latin typeface="Segoe Print" panose="02000600000000000000" pitchFamily="2" charset="0"/>
            </a:endParaRPr>
          </a:p>
          <a:p>
            <a:pPr algn="just"/>
            <a:r>
              <a:rPr lang="en-GB" sz="1600" dirty="0">
                <a:latin typeface="Segoe Print" panose="02000600000000000000" pitchFamily="2" charset="0"/>
              </a:rPr>
              <a:t>Holly refuses to put her toys away: </a:t>
            </a:r>
            <a:r>
              <a:rPr lang="en-GB" sz="1600" u="sng" dirty="0">
                <a:latin typeface="Segoe Print" panose="02000600000000000000" pitchFamily="2" charset="0"/>
              </a:rPr>
              <a:t>“Holly, toys in box, thank you”</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Billy refuses to put his trousers on: </a:t>
            </a:r>
            <a:r>
              <a:rPr lang="en-GB" sz="1600" u="sng" dirty="0">
                <a:latin typeface="Segoe Print" panose="02000600000000000000" pitchFamily="2" charset="0"/>
              </a:rPr>
              <a:t>“Billy, trousers on, thank you”</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Alfie is jumping up and down on settee: </a:t>
            </a:r>
            <a:r>
              <a:rPr lang="en-GB" sz="1600" u="sng" dirty="0">
                <a:latin typeface="Segoe Print" panose="02000600000000000000" pitchFamily="2" charset="0"/>
              </a:rPr>
              <a:t>“Alfie, bottom on settee, thank you”</a:t>
            </a:r>
          </a:p>
          <a:p>
            <a:pPr algn="just"/>
            <a:endParaRPr lang="en-GB" sz="1600" b="1" dirty="0">
              <a:latin typeface="Segoe Print" panose="02000600000000000000" pitchFamily="2" charset="0"/>
            </a:endParaRPr>
          </a:p>
        </p:txBody>
      </p:sp>
    </p:spTree>
    <p:extLst>
      <p:ext uri="{BB962C8B-B14F-4D97-AF65-F5344CB8AC3E}">
        <p14:creationId xmlns:p14="http://schemas.microsoft.com/office/powerpoint/2010/main" val="2969454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462" y="396255"/>
            <a:ext cx="4796314" cy="741526"/>
          </a:xfrm>
        </p:spPr>
        <p:txBody>
          <a:bodyPr>
            <a:norm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Nice and Nice</a:t>
            </a:r>
          </a:p>
        </p:txBody>
      </p:sp>
      <p:sp>
        <p:nvSpPr>
          <p:cNvPr id="3" name="Content Placeholder 2"/>
          <p:cNvSpPr>
            <a:spLocks noGrp="1"/>
          </p:cNvSpPr>
          <p:nvPr>
            <p:ph idx="1"/>
          </p:nvPr>
        </p:nvSpPr>
        <p:spPr>
          <a:xfrm>
            <a:off x="288355" y="2556495"/>
            <a:ext cx="4796314" cy="4824536"/>
          </a:xfrm>
        </p:spPr>
        <p:txBody>
          <a:bodyPr>
            <a:noAutofit/>
          </a:bodyPr>
          <a:lstStyle/>
          <a:p>
            <a:pPr marL="0" indent="0" algn="just">
              <a:buNone/>
            </a:pPr>
            <a:r>
              <a:rPr lang="en-GB" sz="1600" b="1" dirty="0">
                <a:latin typeface="Segoe Print" panose="02000600000000000000" pitchFamily="2" charset="0"/>
              </a:rPr>
              <a:t>A child reluctant to start adult instruction can be given to positive options to choose from </a:t>
            </a:r>
          </a:p>
          <a:p>
            <a:pPr marL="0" indent="0" algn="just">
              <a:buNone/>
            </a:pPr>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“Are you going to use the a spoon or a fork to eat your dinner?”</a:t>
            </a:r>
          </a:p>
          <a:p>
            <a:pPr algn="just"/>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“Are you going to wear your pink tights or your white tights?”</a:t>
            </a:r>
          </a:p>
          <a:p>
            <a:pPr algn="just"/>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“Are you going to do your homework with a pen or pencil.?”</a:t>
            </a:r>
          </a:p>
          <a:p>
            <a:pPr algn="just"/>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“Are you going to tidy up your toys with your monster hands or crab hands?’’</a:t>
            </a:r>
          </a:p>
          <a:p>
            <a:pPr algn="just"/>
            <a:endParaRPr lang="en-GB" sz="1600" dirty="0">
              <a:latin typeface="Segoe Print" panose="02000600000000000000" pitchFamily="2" charset="0"/>
            </a:endParaRPr>
          </a:p>
          <a:p>
            <a:pPr marL="0" indent="0" algn="just">
              <a:buNone/>
            </a:pPr>
            <a:r>
              <a:rPr lang="en-GB" sz="1600" b="1" dirty="0">
                <a:latin typeface="Segoe Print" panose="02000600000000000000" pitchFamily="2" charset="0"/>
              </a:rPr>
              <a:t>This gives the child a ‘win – win’ choice.</a:t>
            </a:r>
          </a:p>
        </p:txBody>
      </p:sp>
      <p:pic>
        <p:nvPicPr>
          <p:cNvPr id="7" name="Picture 2" descr="C:\Users\cscfbwne\AppData\Local\Microsoft\Windows\Temporary Internet Files\Content.IE5\KN0KA2J7\5-Free-Summer-Clipart-Illustration-Of-A-Happy-Smiling-Sun[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8656" y="1058831"/>
            <a:ext cx="1593606" cy="134659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cscfbwne\AppData\Local\Microsoft\Windows\Temporary Internet Files\Content.IE5\KN0KA2J7\5-Free-Summer-Clipart-Illustration-Of-A-Happy-Smiling-Sun[1].png">
            <a:extLst>
              <a:ext uri="{FF2B5EF4-FFF2-40B4-BE49-F238E27FC236}">
                <a16:creationId xmlns:a16="http://schemas.microsoft.com/office/drawing/2014/main" id="{6EA6FCF4-4F64-B243-A1C7-4E4755ADBB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411" y="1044327"/>
            <a:ext cx="1593606" cy="1346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44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Left Arrow 7">
            <a:extLst>
              <a:ext uri="{FF2B5EF4-FFF2-40B4-BE49-F238E27FC236}">
                <a16:creationId xmlns:a16="http://schemas.microsoft.com/office/drawing/2014/main" id="{BF6C0567-B1B4-E84D-AEB4-A57D9CDC634B}"/>
              </a:ext>
            </a:extLst>
          </p:cNvPr>
          <p:cNvSpPr/>
          <p:nvPr/>
        </p:nvSpPr>
        <p:spPr>
          <a:xfrm rot="10800000">
            <a:off x="2880643" y="1332359"/>
            <a:ext cx="1728192" cy="12961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66461" y="396255"/>
            <a:ext cx="4918437" cy="709877"/>
          </a:xfrm>
        </p:spPr>
        <p:txBody>
          <a:bodyPr>
            <a:no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Nice and Nasty</a:t>
            </a:r>
            <a:endParaRPr lang="en-GB" sz="2800" dirty="0">
              <a:effectLst>
                <a:outerShdw blurRad="50800" dist="38100" dir="2700000" algn="tl" rotWithShape="0">
                  <a:prstClr val="black">
                    <a:alpha val="40000"/>
                  </a:prstClr>
                </a:outerShdw>
              </a:effectLst>
            </a:endParaRPr>
          </a:p>
        </p:txBody>
      </p:sp>
      <p:sp>
        <p:nvSpPr>
          <p:cNvPr id="3" name="Content Placeholder 2"/>
          <p:cNvSpPr>
            <a:spLocks noGrp="1"/>
          </p:cNvSpPr>
          <p:nvPr>
            <p:ph idx="1"/>
          </p:nvPr>
        </p:nvSpPr>
        <p:spPr>
          <a:xfrm>
            <a:off x="288355" y="2916535"/>
            <a:ext cx="4824536" cy="3240360"/>
          </a:xfrm>
        </p:spPr>
        <p:txBody>
          <a:bodyPr>
            <a:normAutofit/>
          </a:bodyPr>
          <a:lstStyle/>
          <a:p>
            <a:pPr marL="0" indent="0" algn="just">
              <a:buNone/>
            </a:pPr>
            <a:r>
              <a:rPr lang="en-GB" sz="1600" b="1" dirty="0">
                <a:latin typeface="Segoe Print" panose="02000600000000000000" pitchFamily="2" charset="0"/>
              </a:rPr>
              <a:t>Use a matter of fact, controlled calm voice:</a:t>
            </a:r>
          </a:p>
          <a:p>
            <a:pPr marL="0" indent="0" algn="just">
              <a:buNone/>
            </a:pPr>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“Either it’s finished/tidied now, or it will have to be done instead of us going to the park.”</a:t>
            </a:r>
          </a:p>
          <a:p>
            <a:pPr algn="just"/>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“You need to come off your [device] now or you wont be able to use it tomorrow”</a:t>
            </a:r>
          </a:p>
          <a:p>
            <a:pPr marL="0" indent="0" algn="just">
              <a:buNone/>
            </a:pPr>
            <a:endParaRPr lang="en-GB" sz="1600" dirty="0">
              <a:latin typeface="Segoe Print" panose="02000600000000000000" pitchFamily="2" charset="0"/>
            </a:endParaRPr>
          </a:p>
          <a:p>
            <a:pPr marL="0" indent="0" algn="just">
              <a:buNone/>
            </a:pPr>
            <a:r>
              <a:rPr lang="en-GB" sz="1600" dirty="0">
                <a:latin typeface="Segoe Print" panose="02000600000000000000" pitchFamily="2" charset="0"/>
              </a:rPr>
              <a:t>“Your toys need  to go away now or during TV time.’’</a:t>
            </a:r>
          </a:p>
        </p:txBody>
      </p:sp>
      <p:sp>
        <p:nvSpPr>
          <p:cNvPr id="4" name="Left Arrow 3"/>
          <p:cNvSpPr/>
          <p:nvPr/>
        </p:nvSpPr>
        <p:spPr>
          <a:xfrm>
            <a:off x="864419" y="1332359"/>
            <a:ext cx="1728192" cy="12961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368475" y="1692399"/>
            <a:ext cx="1296144" cy="584775"/>
          </a:xfrm>
          <a:prstGeom prst="rect">
            <a:avLst/>
          </a:prstGeom>
          <a:noFill/>
        </p:spPr>
        <p:txBody>
          <a:bodyPr wrap="square" rtlCol="0">
            <a:spAutoFit/>
          </a:bodyPr>
          <a:lstStyle/>
          <a:p>
            <a:r>
              <a:rPr lang="en-GB" sz="3200" dirty="0">
                <a:solidFill>
                  <a:schemeClr val="bg1"/>
                </a:solidFill>
                <a:effectLst>
                  <a:outerShdw blurRad="38100" dist="38100" dir="2700000" algn="tl">
                    <a:srgbClr val="000000">
                      <a:alpha val="43137"/>
                    </a:srgbClr>
                  </a:outerShdw>
                </a:effectLst>
                <a:latin typeface="Forte" panose="03060902040502070203" pitchFamily="66" charset="0"/>
              </a:rPr>
              <a:t>Nice</a:t>
            </a:r>
          </a:p>
        </p:txBody>
      </p:sp>
      <p:sp>
        <p:nvSpPr>
          <p:cNvPr id="9" name="TextBox 8">
            <a:extLst>
              <a:ext uri="{FF2B5EF4-FFF2-40B4-BE49-F238E27FC236}">
                <a16:creationId xmlns:a16="http://schemas.microsoft.com/office/drawing/2014/main" id="{BAA11C99-A8DD-2C40-BBF5-9054212B810B}"/>
              </a:ext>
            </a:extLst>
          </p:cNvPr>
          <p:cNvSpPr txBox="1"/>
          <p:nvPr/>
        </p:nvSpPr>
        <p:spPr>
          <a:xfrm>
            <a:off x="2952651" y="1692399"/>
            <a:ext cx="1296144" cy="584775"/>
          </a:xfrm>
          <a:prstGeom prst="rect">
            <a:avLst/>
          </a:prstGeom>
          <a:noFill/>
        </p:spPr>
        <p:txBody>
          <a:bodyPr wrap="square" rtlCol="0">
            <a:spAutoFit/>
          </a:bodyPr>
          <a:lstStyle/>
          <a:p>
            <a:r>
              <a:rPr lang="en-GB" sz="3200" dirty="0">
                <a:solidFill>
                  <a:schemeClr val="bg1"/>
                </a:solidFill>
                <a:effectLst>
                  <a:outerShdw blurRad="38100" dist="38100" dir="2700000" algn="tl">
                    <a:srgbClr val="000000">
                      <a:alpha val="43137"/>
                    </a:srgbClr>
                  </a:outerShdw>
                </a:effectLst>
                <a:latin typeface="Forte" panose="03060902040502070203" pitchFamily="66" charset="0"/>
              </a:rPr>
              <a:t>Nasty</a:t>
            </a:r>
          </a:p>
        </p:txBody>
      </p:sp>
    </p:spTree>
    <p:extLst>
      <p:ext uri="{BB962C8B-B14F-4D97-AF65-F5344CB8AC3E}">
        <p14:creationId xmlns:p14="http://schemas.microsoft.com/office/powerpoint/2010/main" val="426766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462" y="446818"/>
            <a:ext cx="4796314" cy="669517"/>
          </a:xfrm>
        </p:spPr>
        <p:txBody>
          <a:bodyPr>
            <a:norm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Take Up Time</a:t>
            </a:r>
            <a:endParaRPr lang="en-GB" sz="2800" dirty="0"/>
          </a:p>
        </p:txBody>
      </p:sp>
      <p:pic>
        <p:nvPicPr>
          <p:cNvPr id="1029" name="Picture 5" descr="http://www.mememorial.com/wp-content/uploads/2016/0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0523" y="1404367"/>
            <a:ext cx="1512168" cy="1512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8355" y="3348584"/>
            <a:ext cx="4608512" cy="3539430"/>
          </a:xfrm>
          <a:prstGeom prst="rect">
            <a:avLst/>
          </a:prstGeom>
          <a:noFill/>
        </p:spPr>
        <p:txBody>
          <a:bodyPr wrap="square" rtlCol="0">
            <a:spAutoFit/>
          </a:bodyPr>
          <a:lstStyle/>
          <a:p>
            <a:pPr algn="just"/>
            <a:r>
              <a:rPr lang="en-GB" sz="1600" b="1" dirty="0">
                <a:latin typeface="Segoe Print" panose="02000600000000000000" pitchFamily="2" charset="0"/>
              </a:rPr>
              <a:t>Confidently give the instruction,  turn/walk away, with the expectation that your child will comply.</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‘’I can see your not wanting to tidy up’’</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‘’I wonder if your struggling eating your vegetables?”</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‘’Wow! This is really hard for you to come off the iPad!’’ </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‘’Tell me if I’m wrong, but I imagine you felt sad that we didn’t go for ice cream.’’ </a:t>
            </a:r>
          </a:p>
        </p:txBody>
      </p:sp>
    </p:spTree>
    <p:extLst>
      <p:ext uri="{BB962C8B-B14F-4D97-AF65-F5344CB8AC3E}">
        <p14:creationId xmlns:p14="http://schemas.microsoft.com/office/powerpoint/2010/main" val="1108338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461" y="302802"/>
            <a:ext cx="4828109" cy="1029558"/>
          </a:xfrm>
        </p:spPr>
        <p:txBody>
          <a:bodyPr>
            <a:norm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Ear-</a:t>
            </a:r>
            <a:r>
              <a:rPr lang="en-GB" sz="2800" b="1" dirty="0" err="1">
                <a:solidFill>
                  <a:srgbClr val="7030A0"/>
                </a:solidFill>
                <a:effectLst>
                  <a:outerShdw blurRad="50800" dist="38100" dir="2700000" algn="tl" rotWithShape="0">
                    <a:prstClr val="black">
                      <a:alpha val="40000"/>
                    </a:prstClr>
                  </a:outerShdw>
                </a:effectLst>
                <a:latin typeface="Segoe Print" panose="02000600000000000000" pitchFamily="2" charset="0"/>
              </a:rPr>
              <a:t>shotting</a:t>
            </a:r>
            <a:endParaRPr lang="en-GB" sz="2800" dirty="0"/>
          </a:p>
        </p:txBody>
      </p:sp>
      <p:pic>
        <p:nvPicPr>
          <p:cNvPr id="3074" name="Picture 2" descr="http://s1.thingpic.com/images/PS/SYCKStKzeb5WDo1xbzRFnZoq.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0483" y="1116335"/>
            <a:ext cx="2375704" cy="15841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3550" y="2784708"/>
            <a:ext cx="4939341" cy="4524315"/>
          </a:xfrm>
          <a:prstGeom prst="rect">
            <a:avLst/>
          </a:prstGeom>
        </p:spPr>
        <p:txBody>
          <a:bodyPr wrap="square">
            <a:spAutoFit/>
          </a:bodyPr>
          <a:lstStyle/>
          <a:p>
            <a:pPr algn="just"/>
            <a:r>
              <a:rPr lang="en-GB" sz="1600" b="1" dirty="0">
                <a:latin typeface="Segoe Print" panose="02000600000000000000" pitchFamily="2" charset="0"/>
              </a:rPr>
              <a:t>The technique of speaking aloud within the child’s ear shot can be used in a variety of ways. The adult speaks out loud to another adult or child in the room within the child’s ear shot.</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“Wow, I’m so proud of Zac this morning, helping me with breakfast dishes. When he’s finished putting his toys away, I’m wondering if he would like to bake some cakes?”</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“Dad, I think Lucy can do her homework if she reads it carefully, but I’m wondering if she would like one of us to help?’’</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‘’Thomas [brother], I can see that Finlay’s cheeks are very red. I’m wondering if he’s cross you took the toy from him?’’</a:t>
            </a:r>
          </a:p>
        </p:txBody>
      </p:sp>
    </p:spTree>
    <p:extLst>
      <p:ext uri="{BB962C8B-B14F-4D97-AF65-F5344CB8AC3E}">
        <p14:creationId xmlns:p14="http://schemas.microsoft.com/office/powerpoint/2010/main" val="2722987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499" y="180231"/>
            <a:ext cx="5040560" cy="1080120"/>
          </a:xfrm>
        </p:spPr>
        <p:txBody>
          <a:bodyPr>
            <a:no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The Never Say No</a:t>
            </a:r>
            <a:endParaRPr lang="en-GB" sz="2800" dirty="0"/>
          </a:p>
        </p:txBody>
      </p:sp>
      <p:pic>
        <p:nvPicPr>
          <p:cNvPr id="4098" name="Picture 2" descr="http://static1.squarespace.com/static/5626a50fe4b0169ae5cb3fbf/t/5637d9bee4b0994eb16e3a7e/1449525903619/?format=1500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1079" y="1039101"/>
            <a:ext cx="2479116" cy="18054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4373" y="2989118"/>
            <a:ext cx="4752528" cy="4031873"/>
          </a:xfrm>
          <a:prstGeom prst="rect">
            <a:avLst/>
          </a:prstGeom>
        </p:spPr>
        <p:txBody>
          <a:bodyPr wrap="square">
            <a:spAutoFit/>
          </a:bodyPr>
          <a:lstStyle/>
          <a:p>
            <a:pPr algn="just"/>
            <a:r>
              <a:rPr lang="en-GB" sz="1600" b="1" dirty="0">
                <a:latin typeface="Segoe Print" panose="02000600000000000000" pitchFamily="2" charset="0"/>
              </a:rPr>
              <a:t>Sometimes we have to say “No”, but for other times try this- “Yes, as soon as you have…”</a:t>
            </a:r>
          </a:p>
          <a:p>
            <a:pPr algn="just"/>
            <a:endParaRPr lang="en-GB" sz="1600" b="1" dirty="0">
              <a:latin typeface="Segoe Print" panose="02000600000000000000" pitchFamily="2" charset="0"/>
            </a:endParaRPr>
          </a:p>
          <a:p>
            <a:pPr algn="just"/>
            <a:r>
              <a:rPr lang="en-GB" sz="1600" dirty="0">
                <a:latin typeface="Segoe Print" panose="02000600000000000000" pitchFamily="2" charset="0"/>
              </a:rPr>
              <a:t>“I want Megan round to play today’’ </a:t>
            </a:r>
          </a:p>
          <a:p>
            <a:pPr algn="just"/>
            <a:r>
              <a:rPr lang="en-GB" sz="1600" dirty="0">
                <a:latin typeface="Segoe Print" panose="02000600000000000000" pitchFamily="2" charset="0"/>
              </a:rPr>
              <a:t>“Yes, she can come round, although not today. She can come on…’’</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“Can I go on the iPad?” </a:t>
            </a:r>
          </a:p>
          <a:p>
            <a:pPr algn="just"/>
            <a:r>
              <a:rPr lang="en-GB" sz="1600" dirty="0">
                <a:latin typeface="Segoe Print" panose="02000600000000000000" pitchFamily="2" charset="0"/>
              </a:rPr>
              <a:t>“Yes, as soon as you’ve finished tidying away the game you have just been playing with”</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“Can I have a biscuit?’’ </a:t>
            </a:r>
          </a:p>
          <a:p>
            <a:pPr algn="just"/>
            <a:r>
              <a:rPr lang="en-GB" sz="1600" dirty="0">
                <a:latin typeface="Segoe Print" panose="02000600000000000000" pitchFamily="2" charset="0"/>
              </a:rPr>
              <a:t>“Yes as soon as you have finished your sandwich.’’ </a:t>
            </a:r>
          </a:p>
        </p:txBody>
      </p:sp>
    </p:spTree>
    <p:extLst>
      <p:ext uri="{BB962C8B-B14F-4D97-AF65-F5344CB8AC3E}">
        <p14:creationId xmlns:p14="http://schemas.microsoft.com/office/powerpoint/2010/main" val="1946826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462" y="302802"/>
            <a:ext cx="4796314" cy="957550"/>
          </a:xfrm>
        </p:spPr>
        <p:txBody>
          <a:bodyPr>
            <a:no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Don’t say Don’t</a:t>
            </a:r>
            <a:endParaRPr lang="en-GB" sz="2800" dirty="0"/>
          </a:p>
        </p:txBody>
      </p:sp>
      <p:pic>
        <p:nvPicPr>
          <p:cNvPr id="4" name="Picture 3" descr="https://charlieschurchofchrist.files.wordpress.com/2011/03/walk-dont-run.jpg"/>
          <p:cNvPicPr/>
          <p:nvPr/>
        </p:nvPicPr>
        <p:blipFill rotWithShape="1">
          <a:blip r:embed="rId2" cstate="print">
            <a:extLst>
              <a:ext uri="{28A0092B-C50C-407E-A947-70E740481C1C}">
                <a14:useLocalDpi xmlns:a14="http://schemas.microsoft.com/office/drawing/2010/main" val="0"/>
              </a:ext>
            </a:extLst>
          </a:blip>
          <a:srcRect t="6125" b="8504"/>
          <a:stretch/>
        </p:blipFill>
        <p:spPr bwMode="auto">
          <a:xfrm>
            <a:off x="1188455" y="1179051"/>
            <a:ext cx="2952327" cy="1512168"/>
          </a:xfrm>
          <a:prstGeom prst="rect">
            <a:avLst/>
          </a:prstGeom>
          <a:noFill/>
          <a:ln>
            <a:noFill/>
          </a:ln>
          <a:extLst>
            <a:ext uri="{53640926-AAD7-44D8-BBD7-CCE9431645EC}">
              <a14:shadowObscured xmlns:a14="http://schemas.microsoft.com/office/drawing/2010/main"/>
            </a:ext>
          </a:extLst>
        </p:spPr>
      </p:pic>
      <p:sp>
        <p:nvSpPr>
          <p:cNvPr id="6" name="TextBox 5"/>
          <p:cNvSpPr txBox="1"/>
          <p:nvPr/>
        </p:nvSpPr>
        <p:spPr>
          <a:xfrm>
            <a:off x="324358" y="3265537"/>
            <a:ext cx="4680520" cy="3539430"/>
          </a:xfrm>
          <a:prstGeom prst="rect">
            <a:avLst/>
          </a:prstGeom>
          <a:noFill/>
        </p:spPr>
        <p:txBody>
          <a:bodyPr wrap="square" rtlCol="0">
            <a:spAutoFit/>
          </a:bodyPr>
          <a:lstStyle/>
          <a:p>
            <a:pPr algn="just"/>
            <a:r>
              <a:rPr lang="en-GB" sz="1600" b="1" dirty="0">
                <a:latin typeface="Segoe Print" panose="02000600000000000000" pitchFamily="2" charset="0"/>
              </a:rPr>
              <a:t>Frame an instruction positively. We often give children ideas of what to do when we are trying to get them to stop.</a:t>
            </a:r>
          </a:p>
          <a:p>
            <a:pPr algn="just"/>
            <a:endParaRPr lang="en-GB" sz="1600" b="1" dirty="0">
              <a:latin typeface="Segoe Print" panose="02000600000000000000" pitchFamily="2" charset="0"/>
            </a:endParaRPr>
          </a:p>
          <a:p>
            <a:pPr algn="just"/>
            <a:r>
              <a:rPr lang="en-GB" sz="1600" dirty="0">
                <a:latin typeface="Segoe Print" panose="02000600000000000000" pitchFamily="2" charset="0"/>
              </a:rPr>
              <a:t>Try this, especially when restating rules:</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“Walking down the stairs, thank you”</a:t>
            </a:r>
          </a:p>
          <a:p>
            <a:pPr algn="just"/>
            <a:r>
              <a:rPr lang="en-GB" sz="1600" dirty="0">
                <a:latin typeface="Segoe Print" panose="02000600000000000000" pitchFamily="2" charset="0"/>
              </a:rPr>
              <a:t> rather than “Don’t jump!”</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[waiting to go out the front door] “Remember we walk together”</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“Put that down thank you’’ rather than “Don’t throw that’’</a:t>
            </a:r>
          </a:p>
        </p:txBody>
      </p:sp>
    </p:spTree>
    <p:extLst>
      <p:ext uri="{BB962C8B-B14F-4D97-AF65-F5344CB8AC3E}">
        <p14:creationId xmlns:p14="http://schemas.microsoft.com/office/powerpoint/2010/main" val="1206388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a:solidFill>
                  <a:srgbClr val="7030A0"/>
                </a:solidFill>
                <a:effectLst>
                  <a:outerShdw blurRad="50800" dist="38100" dir="2700000" algn="tl" rotWithShape="0">
                    <a:prstClr val="black">
                      <a:alpha val="40000"/>
                    </a:prstClr>
                  </a:outerShdw>
                </a:effectLst>
                <a:latin typeface="Segoe Print" panose="02000600000000000000" pitchFamily="2" charset="0"/>
              </a:rPr>
              <a:t>Use Conditioner</a:t>
            </a:r>
            <a:endParaRPr lang="en-GB" sz="2800" dirty="0"/>
          </a:p>
        </p:txBody>
      </p:sp>
      <p:sp>
        <p:nvSpPr>
          <p:cNvPr id="4" name="TextBox 3"/>
          <p:cNvSpPr txBox="1"/>
          <p:nvPr/>
        </p:nvSpPr>
        <p:spPr>
          <a:xfrm>
            <a:off x="324359" y="3974003"/>
            <a:ext cx="4680520" cy="3046988"/>
          </a:xfrm>
          <a:prstGeom prst="rect">
            <a:avLst/>
          </a:prstGeom>
          <a:noFill/>
        </p:spPr>
        <p:txBody>
          <a:bodyPr wrap="square" rtlCol="0">
            <a:spAutoFit/>
          </a:bodyPr>
          <a:lstStyle/>
          <a:p>
            <a:pPr algn="just"/>
            <a:r>
              <a:rPr lang="en-GB" sz="1600" b="1" dirty="0">
                <a:latin typeface="Segoe Print" panose="02000600000000000000" pitchFamily="2" charset="0"/>
              </a:rPr>
              <a:t>Using the phrase “When.. Then…’’</a:t>
            </a:r>
          </a:p>
          <a:p>
            <a:pPr algn="just"/>
            <a:endParaRPr lang="en-GB" sz="1600" b="1" dirty="0">
              <a:latin typeface="Segoe Print" panose="02000600000000000000" pitchFamily="2" charset="0"/>
            </a:endParaRPr>
          </a:p>
          <a:p>
            <a:pPr algn="just"/>
            <a:r>
              <a:rPr lang="en-GB" sz="1600" dirty="0">
                <a:latin typeface="Segoe Print" panose="02000600000000000000" pitchFamily="2" charset="0"/>
              </a:rPr>
              <a:t>“When I have finished in this shopping, then we can go home”</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“When you have brushed your teeth, then we can have a story”</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“When you have finished the last sentence, then you can have 30 minutes on your device’”</a:t>
            </a:r>
          </a:p>
          <a:p>
            <a:pPr algn="just"/>
            <a:endParaRPr lang="en-GB" sz="1600" b="1" dirty="0">
              <a:latin typeface="Segoe Print" panose="02000600000000000000" pitchFamily="2" charset="0"/>
            </a:endParaRPr>
          </a:p>
        </p:txBody>
      </p:sp>
      <p:pic>
        <p:nvPicPr>
          <p:cNvPr id="5127" name="Picture 7" descr="http://s006.osstatic.net/s/davi/store/productimages/regular/1163_default_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04195" y="1103241"/>
            <a:ext cx="2664296"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407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839" y="324247"/>
            <a:ext cx="4558397" cy="722114"/>
          </a:xfrm>
        </p:spPr>
        <p:txBody>
          <a:bodyPr>
            <a:normAutofit/>
          </a:bodyPr>
          <a:lstStyle/>
          <a:p>
            <a:r>
              <a:rPr lang="en-GB" sz="2800" b="1" dirty="0">
                <a:solidFill>
                  <a:srgbClr val="7030A0"/>
                </a:solidFill>
                <a:latin typeface="Segoe Print" panose="02000600000000000000" pitchFamily="2" charset="0"/>
              </a:rPr>
              <a:t>Tactical Ignoring</a:t>
            </a:r>
          </a:p>
        </p:txBody>
      </p:sp>
      <p:sp>
        <p:nvSpPr>
          <p:cNvPr id="7" name="Rectangle 6"/>
          <p:cNvSpPr/>
          <p:nvPr/>
        </p:nvSpPr>
        <p:spPr>
          <a:xfrm>
            <a:off x="216347" y="3451363"/>
            <a:ext cx="4896544" cy="3785652"/>
          </a:xfrm>
          <a:prstGeom prst="rect">
            <a:avLst/>
          </a:prstGeom>
        </p:spPr>
        <p:txBody>
          <a:bodyPr wrap="square">
            <a:spAutoFit/>
          </a:bodyPr>
          <a:lstStyle/>
          <a:p>
            <a:pPr algn="just"/>
            <a:r>
              <a:rPr lang="en-GB" sz="1600" b="1" dirty="0">
                <a:latin typeface="Segoe Print" panose="02000600000000000000" pitchFamily="2" charset="0"/>
              </a:rPr>
              <a:t>The “I can’t hear or see you”, otherwise known as t</a:t>
            </a:r>
            <a:r>
              <a:rPr lang="en-GB" sz="1600" dirty="0">
                <a:latin typeface="Segoe Print" panose="02000600000000000000" pitchFamily="2" charset="0"/>
              </a:rPr>
              <a:t>actical ignoring, is choosing not to tend to an unwanted behaviour.</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[Child calling parent from settee] “Mum, I’m hungry!” [Adult ignores]</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[Talking to another child] “Mia you are sat really nicely at the table waiting for your dinner”</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“Remember, when you’re sat at the table, then I will bring your dinner out” [gives other child their dinner] [Immediately tend to child as soon as they sit at the table]</a:t>
            </a:r>
          </a:p>
        </p:txBody>
      </p:sp>
      <p:pic>
        <p:nvPicPr>
          <p:cNvPr id="1032" name="Picture 8" descr="http://vignette3.wikia.nocookie.net/metalgear/images/7/7f/Hear-No-Evil-See-No-Evil-Speak-No-Evil.jpg/revision/latest?cb=2014011003244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4190" t="4143" r="1" b="7337"/>
          <a:stretch/>
        </p:blipFill>
        <p:spPr bwMode="auto">
          <a:xfrm>
            <a:off x="1142508" y="1046361"/>
            <a:ext cx="3044222" cy="2152638"/>
          </a:xfrm>
          <a:prstGeom prst="rect">
            <a:avLst/>
          </a:prstGeom>
          <a:noFill/>
          <a:scene3d>
            <a:camera prst="orthographicFront">
              <a:rot lat="0" lon="10800000" rev="0"/>
            </a:camera>
            <a:lightRig rig="threePt" dir="t"/>
          </a:scene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292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75" y="0"/>
            <a:ext cx="4796314" cy="1260211"/>
          </a:xfrm>
        </p:spPr>
        <p:txBody>
          <a:bodyPr>
            <a:normAutofit/>
          </a:bodyPr>
          <a:lstStyle/>
          <a:p>
            <a:r>
              <a:rPr lang="en-GB" sz="2800" b="1" dirty="0">
                <a:solidFill>
                  <a:srgbClr val="7030A0"/>
                </a:solidFill>
                <a:latin typeface="Segoe Print" panose="02000600000000000000" pitchFamily="2" charset="0"/>
              </a:rPr>
              <a:t>Don’t Lose Face</a:t>
            </a:r>
          </a:p>
        </p:txBody>
      </p:sp>
      <p:pic>
        <p:nvPicPr>
          <p:cNvPr id="1026" name="Picture 2" descr="http://www.immerqi.com/sites/default/files/imagecache/top-intro-picture/blog/theatre-mas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1623" y="828303"/>
            <a:ext cx="1728192" cy="9721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8175" y="1908423"/>
            <a:ext cx="4986724" cy="5509200"/>
          </a:xfrm>
          <a:prstGeom prst="rect">
            <a:avLst/>
          </a:prstGeom>
          <a:noFill/>
        </p:spPr>
        <p:txBody>
          <a:bodyPr wrap="square" rtlCol="0">
            <a:spAutoFit/>
          </a:bodyPr>
          <a:lstStyle/>
          <a:p>
            <a:pPr algn="just"/>
            <a:r>
              <a:rPr lang="en-GB" sz="1600" b="1" dirty="0">
                <a:latin typeface="Segoe Print" panose="02000600000000000000" pitchFamily="2" charset="0"/>
              </a:rPr>
              <a:t>The “Ask Permission Before Doing”. </a:t>
            </a:r>
            <a:r>
              <a:rPr lang="en-GB" sz="1600" dirty="0">
                <a:latin typeface="Segoe Print" panose="02000600000000000000" pitchFamily="2" charset="0"/>
              </a:rPr>
              <a:t>With impulsive children it can be hard, initially, to stop them doing the things they want to do.</a:t>
            </a:r>
          </a:p>
          <a:p>
            <a:pPr algn="just"/>
            <a:r>
              <a:rPr lang="en-GB" sz="1600" dirty="0">
                <a:latin typeface="Segoe Print" panose="02000600000000000000" pitchFamily="2" charset="0"/>
              </a:rPr>
              <a:t>In these situations, e.g. in the supermarket, it may be worth trialling this strategy.</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“Emma, hold my hand, thank you. You need to use your words to tell me what you want”</a:t>
            </a:r>
          </a:p>
          <a:p>
            <a:pPr algn="just"/>
            <a:r>
              <a:rPr lang="en-GB" sz="1600" dirty="0">
                <a:latin typeface="Segoe Print" panose="02000600000000000000" pitchFamily="2" charset="0"/>
              </a:rPr>
              <a:t>[Emma uses her words], “Yes, thank you for asking” [then go to look for the item]</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Initially (where appropriate), try to say </a:t>
            </a:r>
            <a:r>
              <a:rPr lang="en-GB" sz="1600" b="1" dirty="0">
                <a:latin typeface="Segoe Print" panose="02000600000000000000" pitchFamily="2" charset="0"/>
              </a:rPr>
              <a:t>yes</a:t>
            </a:r>
            <a:r>
              <a:rPr lang="en-GB" sz="1600" dirty="0">
                <a:latin typeface="Segoe Print" panose="02000600000000000000" pitchFamily="2" charset="0"/>
              </a:rPr>
              <a:t> as much as possible so that the child gets used to the idea that asking permission gets her what she wants. </a:t>
            </a:r>
          </a:p>
          <a:p>
            <a:pPr algn="just"/>
            <a:endParaRPr lang="en-GB" sz="1600" dirty="0">
              <a:latin typeface="Segoe Print" panose="02000600000000000000" pitchFamily="2" charset="0"/>
            </a:endParaRPr>
          </a:p>
          <a:p>
            <a:pPr algn="just"/>
            <a:r>
              <a:rPr lang="en-GB" sz="1600" dirty="0">
                <a:latin typeface="Segoe Print" panose="02000600000000000000" pitchFamily="2" charset="0"/>
              </a:rPr>
              <a:t>This is one step towards regulating impulses, in that it can be used to bridge the gap between saying “No” outright (and then the child doing it anyway), and “Yes, but only with my permission”. If used carefully, this can prevent the adult losing face.</a:t>
            </a:r>
          </a:p>
        </p:txBody>
      </p:sp>
    </p:spTree>
    <p:extLst>
      <p:ext uri="{BB962C8B-B14F-4D97-AF65-F5344CB8AC3E}">
        <p14:creationId xmlns:p14="http://schemas.microsoft.com/office/powerpoint/2010/main" val="3184201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3" y="108223"/>
            <a:ext cx="3096344" cy="707886"/>
          </a:xfrm>
          <a:prstGeom prst="rect">
            <a:avLst/>
          </a:prstGeom>
          <a:noFill/>
        </p:spPr>
        <p:txBody>
          <a:bodyPr wrap="square" rtlCol="0">
            <a:spAutoFit/>
          </a:bodyPr>
          <a:lstStyle/>
          <a:p>
            <a:pPr algn="ctr"/>
            <a:r>
              <a:rPr lang="en-GB" sz="2000" b="1" dirty="0">
                <a:latin typeface="Segoe Print" panose="02000600000000000000" pitchFamily="2" charset="0"/>
              </a:rPr>
              <a:t>Pause for thought </a:t>
            </a:r>
          </a:p>
          <a:p>
            <a:pPr algn="ctr"/>
            <a:r>
              <a:rPr lang="en-GB" sz="2000" b="1" dirty="0">
                <a:latin typeface="Segoe Print" panose="02000600000000000000" pitchFamily="2" charset="0"/>
              </a:rPr>
              <a:t>before acting.</a:t>
            </a:r>
          </a:p>
        </p:txBody>
      </p:sp>
      <p:sp>
        <p:nvSpPr>
          <p:cNvPr id="4" name="TextBox 3"/>
          <p:cNvSpPr txBox="1"/>
          <p:nvPr/>
        </p:nvSpPr>
        <p:spPr>
          <a:xfrm>
            <a:off x="4175135" y="3073379"/>
            <a:ext cx="1780319" cy="707886"/>
          </a:xfrm>
          <a:prstGeom prst="rect">
            <a:avLst/>
          </a:prstGeom>
          <a:noFill/>
        </p:spPr>
        <p:txBody>
          <a:bodyPr wrap="square" rtlCol="0">
            <a:spAutoFit/>
          </a:bodyPr>
          <a:lstStyle/>
          <a:p>
            <a:r>
              <a:rPr lang="en-GB" sz="2000" b="1" dirty="0">
                <a:latin typeface="Segoe Print" panose="02000600000000000000" pitchFamily="2" charset="0"/>
              </a:rPr>
              <a:t>Stay </a:t>
            </a:r>
          </a:p>
          <a:p>
            <a:r>
              <a:rPr lang="en-GB" sz="2000" b="1" dirty="0">
                <a:latin typeface="Segoe Print" panose="02000600000000000000" pitchFamily="2" charset="0"/>
              </a:rPr>
              <a:t>Calm!</a:t>
            </a:r>
          </a:p>
        </p:txBody>
      </p:sp>
      <p:sp>
        <p:nvSpPr>
          <p:cNvPr id="5" name="TextBox 4"/>
          <p:cNvSpPr txBox="1"/>
          <p:nvPr/>
        </p:nvSpPr>
        <p:spPr>
          <a:xfrm>
            <a:off x="-770977" y="4820213"/>
            <a:ext cx="4248473" cy="707886"/>
          </a:xfrm>
          <a:prstGeom prst="rect">
            <a:avLst/>
          </a:prstGeom>
          <a:noFill/>
        </p:spPr>
        <p:txBody>
          <a:bodyPr wrap="square" rtlCol="0">
            <a:spAutoFit/>
          </a:bodyPr>
          <a:lstStyle/>
          <a:p>
            <a:pPr algn="ctr"/>
            <a:r>
              <a:rPr lang="en-GB" sz="2000" b="1" dirty="0">
                <a:latin typeface="Segoe Print" panose="02000600000000000000" pitchFamily="2" charset="0"/>
              </a:rPr>
              <a:t>Keep your emotions</a:t>
            </a:r>
          </a:p>
          <a:p>
            <a:pPr algn="ctr"/>
            <a:r>
              <a:rPr lang="en-GB" sz="2000" b="1" dirty="0">
                <a:latin typeface="Segoe Print" panose="02000600000000000000" pitchFamily="2" charset="0"/>
              </a:rPr>
              <a:t> in check.</a:t>
            </a:r>
          </a:p>
        </p:txBody>
      </p:sp>
      <p:sp>
        <p:nvSpPr>
          <p:cNvPr id="6" name="TextBox 5"/>
          <p:cNvSpPr txBox="1"/>
          <p:nvPr/>
        </p:nvSpPr>
        <p:spPr>
          <a:xfrm>
            <a:off x="3095501" y="262111"/>
            <a:ext cx="2089398" cy="400110"/>
          </a:xfrm>
          <a:prstGeom prst="rect">
            <a:avLst/>
          </a:prstGeom>
          <a:noFill/>
        </p:spPr>
        <p:txBody>
          <a:bodyPr wrap="square" rtlCol="0">
            <a:spAutoFit/>
          </a:bodyPr>
          <a:lstStyle/>
          <a:p>
            <a:pPr algn="ctr"/>
            <a:r>
              <a:rPr lang="en-GB" sz="2000" b="1" dirty="0">
                <a:latin typeface="Segoe Print" panose="02000600000000000000" pitchFamily="2" charset="0"/>
              </a:rPr>
              <a:t>Stay positive!</a:t>
            </a:r>
          </a:p>
        </p:txBody>
      </p:sp>
      <p:sp>
        <p:nvSpPr>
          <p:cNvPr id="7" name="TextBox 6"/>
          <p:cNvSpPr txBox="1"/>
          <p:nvPr/>
        </p:nvSpPr>
        <p:spPr>
          <a:xfrm>
            <a:off x="108845" y="5943098"/>
            <a:ext cx="2547800" cy="707886"/>
          </a:xfrm>
          <a:prstGeom prst="rect">
            <a:avLst/>
          </a:prstGeom>
          <a:noFill/>
        </p:spPr>
        <p:txBody>
          <a:bodyPr wrap="square" rtlCol="0">
            <a:spAutoFit/>
          </a:bodyPr>
          <a:lstStyle/>
          <a:p>
            <a:r>
              <a:rPr lang="en-GB" sz="2000" b="1" dirty="0">
                <a:latin typeface="Segoe Print" panose="02000600000000000000" pitchFamily="2" charset="0"/>
              </a:rPr>
              <a:t>Don’t be afraid to </a:t>
            </a:r>
          </a:p>
          <a:p>
            <a:r>
              <a:rPr lang="en-GB" sz="2000" b="1" dirty="0">
                <a:latin typeface="Segoe Print" panose="02000600000000000000" pitchFamily="2" charset="0"/>
              </a:rPr>
              <a:t>ask for help</a:t>
            </a:r>
          </a:p>
        </p:txBody>
      </p:sp>
      <p:sp>
        <p:nvSpPr>
          <p:cNvPr id="8" name="TextBox 7"/>
          <p:cNvSpPr txBox="1"/>
          <p:nvPr/>
        </p:nvSpPr>
        <p:spPr>
          <a:xfrm>
            <a:off x="266621" y="3069752"/>
            <a:ext cx="2232248" cy="707886"/>
          </a:xfrm>
          <a:prstGeom prst="rect">
            <a:avLst/>
          </a:prstGeom>
          <a:noFill/>
        </p:spPr>
        <p:txBody>
          <a:bodyPr wrap="square" rtlCol="0">
            <a:spAutoFit/>
          </a:bodyPr>
          <a:lstStyle/>
          <a:p>
            <a:r>
              <a:rPr lang="en-GB" sz="2000" b="1" dirty="0">
                <a:latin typeface="Segoe Print" panose="02000600000000000000" pitchFamily="2" charset="0"/>
              </a:rPr>
              <a:t>Give</a:t>
            </a:r>
          </a:p>
          <a:p>
            <a:r>
              <a:rPr lang="en-GB" sz="2000" b="1" dirty="0">
                <a:latin typeface="Segoe Print" panose="02000600000000000000" pitchFamily="2" charset="0"/>
              </a:rPr>
              <a:t> space.</a:t>
            </a:r>
          </a:p>
        </p:txBody>
      </p:sp>
      <p:sp>
        <p:nvSpPr>
          <p:cNvPr id="10" name="TextBox 9"/>
          <p:cNvSpPr txBox="1"/>
          <p:nvPr/>
        </p:nvSpPr>
        <p:spPr>
          <a:xfrm>
            <a:off x="2893820" y="5174156"/>
            <a:ext cx="2492759" cy="1015663"/>
          </a:xfrm>
          <a:prstGeom prst="rect">
            <a:avLst/>
          </a:prstGeom>
          <a:noFill/>
        </p:spPr>
        <p:txBody>
          <a:bodyPr wrap="square" rtlCol="0">
            <a:spAutoFit/>
          </a:bodyPr>
          <a:lstStyle/>
          <a:p>
            <a:r>
              <a:rPr lang="en-GB" sz="2000" b="1" dirty="0">
                <a:latin typeface="Segoe Print" panose="02000600000000000000" pitchFamily="2" charset="0"/>
              </a:rPr>
              <a:t>Use a change of face when you can or need to.</a:t>
            </a:r>
          </a:p>
        </p:txBody>
      </p:sp>
      <p:sp>
        <p:nvSpPr>
          <p:cNvPr id="11" name="TextBox 10"/>
          <p:cNvSpPr txBox="1"/>
          <p:nvPr/>
        </p:nvSpPr>
        <p:spPr>
          <a:xfrm>
            <a:off x="39427" y="1332359"/>
            <a:ext cx="2951163" cy="1015663"/>
          </a:xfrm>
          <a:prstGeom prst="rect">
            <a:avLst/>
          </a:prstGeom>
          <a:noFill/>
        </p:spPr>
        <p:txBody>
          <a:bodyPr wrap="square" rtlCol="0">
            <a:spAutoFit/>
          </a:bodyPr>
          <a:lstStyle/>
          <a:p>
            <a:r>
              <a:rPr lang="en-GB" sz="2000" b="1" dirty="0">
                <a:latin typeface="Segoe Print" panose="02000600000000000000" pitchFamily="2" charset="0"/>
              </a:rPr>
              <a:t>Keep perspective…</a:t>
            </a:r>
          </a:p>
          <a:p>
            <a:r>
              <a:rPr lang="en-GB" sz="2000" b="1" dirty="0">
                <a:latin typeface="Segoe Print" panose="02000600000000000000" pitchFamily="2" charset="0"/>
              </a:rPr>
              <a:t>think of something nice! </a:t>
            </a:r>
          </a:p>
        </p:txBody>
      </p:sp>
      <p:sp>
        <p:nvSpPr>
          <p:cNvPr id="13" name="TextBox 12"/>
          <p:cNvSpPr txBox="1"/>
          <p:nvPr/>
        </p:nvSpPr>
        <p:spPr>
          <a:xfrm>
            <a:off x="3167509" y="837898"/>
            <a:ext cx="1945382" cy="1938992"/>
          </a:xfrm>
          <a:prstGeom prst="rect">
            <a:avLst/>
          </a:prstGeom>
          <a:noFill/>
        </p:spPr>
        <p:txBody>
          <a:bodyPr wrap="square" rtlCol="0">
            <a:spAutoFit/>
          </a:bodyPr>
          <a:lstStyle/>
          <a:p>
            <a:endParaRPr lang="en-GB" sz="2000" b="1" dirty="0">
              <a:latin typeface="Segoe Print" panose="02000600000000000000" pitchFamily="2" charset="0"/>
            </a:endParaRPr>
          </a:p>
          <a:p>
            <a:r>
              <a:rPr lang="en-GB" sz="2000" b="1" dirty="0">
                <a:latin typeface="Segoe Print" panose="02000600000000000000" pitchFamily="2" charset="0"/>
              </a:rPr>
              <a:t>Allow time for your own recovery, you’re human too!</a:t>
            </a:r>
          </a:p>
        </p:txBody>
      </p:sp>
      <p:sp>
        <p:nvSpPr>
          <p:cNvPr id="14" name="TextBox 13"/>
          <p:cNvSpPr txBox="1"/>
          <p:nvPr/>
        </p:nvSpPr>
        <p:spPr>
          <a:xfrm>
            <a:off x="2805498" y="6510838"/>
            <a:ext cx="2276412" cy="707886"/>
          </a:xfrm>
          <a:prstGeom prst="rect">
            <a:avLst/>
          </a:prstGeom>
          <a:noFill/>
        </p:spPr>
        <p:txBody>
          <a:bodyPr wrap="square" rtlCol="0">
            <a:spAutoFit/>
          </a:bodyPr>
          <a:lstStyle/>
          <a:p>
            <a:r>
              <a:rPr lang="en-GB" sz="2000" b="1" dirty="0">
                <a:latin typeface="Segoe Print" panose="02000600000000000000" pitchFamily="2" charset="0"/>
              </a:rPr>
              <a:t>Check your body language?</a:t>
            </a:r>
          </a:p>
        </p:txBody>
      </p:sp>
      <p:pic>
        <p:nvPicPr>
          <p:cNvPr id="1026" name="Picture 2" descr="Image result for you got this">
            <a:hlinkClick r:id="rId2"/>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2745" y="2348022"/>
            <a:ext cx="2679445" cy="2008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0638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A151968FC20B49A0257931B1771BC0" ma:contentTypeVersion="13" ma:contentTypeDescription="Create a new document." ma:contentTypeScope="" ma:versionID="72291e28cce4203db55c3478155085bd">
  <xsd:schema xmlns:xsd="http://www.w3.org/2001/XMLSchema" xmlns:xs="http://www.w3.org/2001/XMLSchema" xmlns:p="http://schemas.microsoft.com/office/2006/metadata/properties" xmlns:ns3="4b8e1a84-f68b-456c-87de-7c5a543f649c" xmlns:ns4="e31d39ac-624e-48ba-8db2-83c3af367a2c" targetNamespace="http://schemas.microsoft.com/office/2006/metadata/properties" ma:root="true" ma:fieldsID="355bcb9d738cb718357d230d6bc2bdfb" ns3:_="" ns4:_="">
    <xsd:import namespace="4b8e1a84-f68b-456c-87de-7c5a543f649c"/>
    <xsd:import namespace="e31d39ac-624e-48ba-8db2-83c3af367a2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8e1a84-f68b-456c-87de-7c5a543f64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1d39ac-624e-48ba-8db2-83c3af367a2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DA33867-0708-4F6C-A1CD-D2C4F63CA1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8e1a84-f68b-456c-87de-7c5a543f649c"/>
    <ds:schemaRef ds:uri="e31d39ac-624e-48ba-8db2-83c3af367a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603565-149A-42F9-8615-6A162AAA8F32}">
  <ds:schemaRefs>
    <ds:schemaRef ds:uri="http://schemas.microsoft.com/sharepoint/v3/contenttype/forms"/>
  </ds:schemaRefs>
</ds:datastoreItem>
</file>

<file path=customXml/itemProps3.xml><?xml version="1.0" encoding="utf-8"?>
<ds:datastoreItem xmlns:ds="http://schemas.openxmlformats.org/officeDocument/2006/customXml" ds:itemID="{519EC46A-05BE-497A-B8CF-F121A9F3B80D}">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1072</TotalTime>
  <Words>1182</Words>
  <Application>Microsoft Office PowerPoint</Application>
  <PresentationFormat>Custom</PresentationFormat>
  <Paragraphs>129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Forte</vt:lpstr>
      <vt:lpstr>Segoe Print</vt:lpstr>
      <vt:lpstr>Office Theme</vt:lpstr>
      <vt:lpstr>PowerPoint Presentation</vt:lpstr>
      <vt:lpstr>PowerPoint Presentation</vt:lpstr>
      <vt:lpstr>“Thank You”, not “Please”</vt:lpstr>
      <vt:lpstr>Nice and Nice</vt:lpstr>
      <vt:lpstr>Nice and Nasty</vt:lpstr>
      <vt:lpstr>Take Up Time</vt:lpstr>
      <vt:lpstr>Ear-shotting</vt:lpstr>
      <vt:lpstr>The Never Say No</vt:lpstr>
      <vt:lpstr>Don’t say Don’t</vt:lpstr>
      <vt:lpstr>Use Conditioner</vt:lpstr>
      <vt:lpstr>Tactical Ignoring</vt:lpstr>
      <vt:lpstr>Don’t Lose Face</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cscfbwne</dc:creator>
  <cp:lastModifiedBy>Perks, Zoe</cp:lastModifiedBy>
  <cp:revision>75</cp:revision>
  <cp:lastPrinted>2017-02-13T13:05:02Z</cp:lastPrinted>
  <dcterms:created xsi:type="dcterms:W3CDTF">2016-11-02T15:34:41Z</dcterms:created>
  <dcterms:modified xsi:type="dcterms:W3CDTF">2020-02-25T07:50:36Z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0x010100CCA151968FC20B49A0257931B1771BC0</vt:lpwstr>
  </property>
</Properties>
</file>