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85" r:id="rId3"/>
    <p:sldId id="272" r:id="rId4"/>
    <p:sldId id="291" r:id="rId5"/>
    <p:sldId id="290" r:id="rId6"/>
    <p:sldId id="289" r:id="rId7"/>
    <p:sldId id="288" r:id="rId8"/>
    <p:sldId id="293" r:id="rId9"/>
    <p:sldId id="292" r:id="rId10"/>
    <p:sldId id="287" r:id="rId11"/>
    <p:sldId id="286" r:id="rId12"/>
    <p:sldId id="299" r:id="rId13"/>
    <p:sldId id="298" r:id="rId14"/>
    <p:sldId id="297" r:id="rId15"/>
    <p:sldId id="30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0336"/>
    <a:srgbClr val="A10749"/>
    <a:srgbClr val="870707"/>
    <a:srgbClr val="9C08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662" autoAdjust="0"/>
    <p:restoredTop sz="94660"/>
  </p:normalViewPr>
  <p:slideViewPr>
    <p:cSldViewPr snapToGrid="0">
      <p:cViewPr varScale="1">
        <p:scale>
          <a:sx n="73" d="100"/>
          <a:sy n="73" d="100"/>
        </p:scale>
        <p:origin x="7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2C4519-FD8D-4237-8B60-5760FFCFD51B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3BA71D-A6B0-45B5-9245-8E136FB162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297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932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874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299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6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277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052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911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557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421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671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414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03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630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kids.kiddle.co/Special_Administrative_Region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ids.kiddle.co/World_War_II" TargetMode="External"/><Relationship Id="rId5" Type="http://schemas.openxmlformats.org/officeDocument/2006/relationships/hyperlink" Target="https://kids.kiddle.co/Macau" TargetMode="External"/><Relationship Id="rId4" Type="http://schemas.openxmlformats.org/officeDocument/2006/relationships/hyperlink" Target="https://kids.kiddle.co/People%27s_Republic_of_China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kids.kiddle.co/Hong_Kong_Island" TargetMode="External"/><Relationship Id="rId7" Type="http://schemas.openxmlformats.org/officeDocument/2006/relationships/hyperlink" Target="https://kids.kiddle.co/Handover_of_Hong_Kon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ids.kiddle.co/Island" TargetMode="External"/><Relationship Id="rId5" Type="http://schemas.openxmlformats.org/officeDocument/2006/relationships/hyperlink" Target="https://kids.kiddle.co/New_Territories" TargetMode="External"/><Relationship Id="rId4" Type="http://schemas.openxmlformats.org/officeDocument/2006/relationships/hyperlink" Target="https://kids.kiddle.co/Kowloon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kids.kiddle.co/Demonym" TargetMode="External"/><Relationship Id="rId3" Type="http://schemas.openxmlformats.org/officeDocument/2006/relationships/hyperlink" Target="https://kids.kiddle.co/Cantonese_language" TargetMode="External"/><Relationship Id="rId7" Type="http://schemas.openxmlformats.org/officeDocument/2006/relationships/hyperlink" Target="https://kids.kiddle.co/Traditional_Chinese_characters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ids.kiddle.co/Writing_system" TargetMode="External"/><Relationship Id="rId5" Type="http://schemas.openxmlformats.org/officeDocument/2006/relationships/hyperlink" Target="https://kids.kiddle.co/Mandarin_Chinese" TargetMode="External"/><Relationship Id="rId4" Type="http://schemas.openxmlformats.org/officeDocument/2006/relationships/hyperlink" Target="https://kids.kiddle.co/English_language" TargetMode="External"/><Relationship Id="rId9" Type="http://schemas.openxmlformats.org/officeDocument/2006/relationships/hyperlink" Target="https://kids.kiddle.co/Hongkongers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ogle.com/maps/place/Hong+Kong/@22.3526632,96.1980018,4z/data=!4m5!3m4!1s0x3403e2eda332980f:0xf08ab3badbeac97c!8m2!3d22.3193039!4d114.1693611?hl=en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kids.kiddle.co/Season" TargetMode="External"/><Relationship Id="rId3" Type="http://schemas.openxmlformats.org/officeDocument/2006/relationships/hyperlink" Target="https://kids.kiddle.co/Monsoon" TargetMode="External"/><Relationship Id="rId7" Type="http://schemas.openxmlformats.org/officeDocument/2006/relationships/hyperlink" Target="https://kids.kiddle.co/Autumn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ids.kiddle.co/Summer" TargetMode="External"/><Relationship Id="rId5" Type="http://schemas.openxmlformats.org/officeDocument/2006/relationships/hyperlink" Target="https://kids.kiddle.co/Spring" TargetMode="External"/><Relationship Id="rId4" Type="http://schemas.openxmlformats.org/officeDocument/2006/relationships/hyperlink" Target="https://kids.kiddle.co/Winter" TargetMode="External"/><Relationship Id="rId9" Type="http://schemas.openxmlformats.org/officeDocument/2006/relationships/hyperlink" Target="https://kids.kiddle.co/Tropical_cyclone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nwSTVGH5Lk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9qEgM_dCGA&amp;list=PLJZz4wSt4X7Xkt3cSZg_I2myTnKPjmjwc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5410200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solidFill>
                  <a:schemeClr val="bg1"/>
                </a:solidFill>
                <a:latin typeface="Gotham Light" pitchFamily="50" charset="0"/>
              </a:rPr>
              <a:t>Hong Kong- Cantonese</a:t>
            </a:r>
            <a:endParaRPr lang="en-GB" sz="4000" b="1" dirty="0">
              <a:solidFill>
                <a:schemeClr val="bg1"/>
              </a:solidFill>
              <a:latin typeface="Gotham Light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5145" y="-316011"/>
            <a:ext cx="4418730" cy="6269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09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96"/>
    </mc:Choice>
    <mc:Fallback xmlns="">
      <p:transition spd="slow" advTm="1119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92331" y="1849722"/>
            <a:ext cx="9457509" cy="3722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b="1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Hong Kong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 Hong Kong Special Administrative Region </a:t>
            </a:r>
            <a:r>
              <a:rPr lang="en-GB" sz="2400" b="1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is </a:t>
            </a:r>
            <a:r>
              <a:rPr lang="en-GB" sz="2400" b="1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one of two </a:t>
            </a:r>
            <a:r>
              <a:rPr lang="en-GB" sz="2400" b="1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3" tooltip="Special Administrative Region"/>
              </a:rPr>
              <a:t>Special Administrative Regions</a:t>
            </a:r>
            <a:r>
              <a:rPr lang="en-GB" sz="2400" b="1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(SARs) of the </a:t>
            </a:r>
            <a:r>
              <a:rPr lang="en-GB" sz="2400" b="1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4" tooltip="People's Republic of China"/>
              </a:rPr>
              <a:t>People's Republic of China</a:t>
            </a:r>
            <a:r>
              <a:rPr lang="en-GB" sz="2400" b="1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(the other is </a:t>
            </a:r>
            <a:r>
              <a:rPr lang="en-GB" sz="2400" b="1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5" tooltip="Macau"/>
              </a:rPr>
              <a:t>Macau</a:t>
            </a:r>
            <a:r>
              <a:rPr lang="en-GB" sz="2400" b="1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endParaRPr lang="en-GB" sz="2400" b="1" dirty="0" smtClean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It </a:t>
            </a:r>
            <a:r>
              <a:rPr lang="en-GB" sz="2400" b="1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is one of the richest and most highly developed places in China and even the world. Hong Kong grew quickly in the decades after </a:t>
            </a:r>
            <a:r>
              <a:rPr lang="en-GB" sz="2400" b="1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6" tooltip="World War II"/>
              </a:rPr>
              <a:t>World War II</a:t>
            </a:r>
            <a:r>
              <a:rPr lang="en-GB" sz="2400" b="1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 It is now a famous world class financial </a:t>
            </a:r>
            <a:r>
              <a:rPr lang="en-GB" sz="2400" b="1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centre.</a:t>
            </a:r>
            <a:endParaRPr lang="en-GB" sz="2400" b="1" dirty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9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66206" y="1464905"/>
            <a:ext cx="9418320" cy="4896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solidFill>
                  <a:srgbClr val="222222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population of Hong Kong is more than seven million. The economy has rapidly grown from a trading port to a very rich city.</a:t>
            </a:r>
            <a:endParaRPr lang="en-GB" sz="2400" dirty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Hong Kong is divided into 3 main parts:</a:t>
            </a:r>
            <a:endParaRPr lang="en-GB" sz="2400" dirty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3" tooltip="Hong Kong Island"/>
              </a:rPr>
              <a:t>Hong Kong Island</a:t>
            </a:r>
            <a:endParaRPr lang="en-GB" sz="2400" dirty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4" tooltip="Kowloon"/>
              </a:rPr>
              <a:t>Kowloon</a:t>
            </a:r>
            <a:endParaRPr lang="en-GB" sz="2400" dirty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5" tooltip="New Territories"/>
              </a:rPr>
              <a:t>New Territories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</a:rPr>
              <a:t> (including 235 outlying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6" tooltip="Island"/>
              </a:rPr>
              <a:t>islands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</a:rPr>
              <a:t>)</a:t>
            </a:r>
            <a:endParaRPr lang="en-GB" sz="2400" dirty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</a:rPr>
              <a:t>Hong Kong was a British colony from 1842 to 1997 because China lost the Second Opium War. After the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7" tooltip="Handover of Hong Kong"/>
              </a:rPr>
              <a:t>Handover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</a:rPr>
              <a:t>, Hong Kong became a part of China</a:t>
            </a:r>
            <a:endParaRPr lang="en-GB" sz="2400" dirty="0">
              <a:solidFill>
                <a:schemeClr val="bg1"/>
              </a:solidFill>
              <a:latin typeface="Gotham Light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19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Flag of Hong Ko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245" y="1518602"/>
            <a:ext cx="5731510" cy="38207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07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Hong Kong SAR Regional Emblem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912" y="569912"/>
            <a:ext cx="5718175" cy="57181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7080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7140196"/>
              </p:ext>
            </p:extLst>
          </p:nvPr>
        </p:nvGraphicFramePr>
        <p:xfrm>
          <a:off x="731520" y="1502228"/>
          <a:ext cx="9117874" cy="4232366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4376057">
                  <a:extLst>
                    <a:ext uri="{9D8B030D-6E8A-4147-A177-3AD203B41FA5}">
                      <a16:colId xmlns:a16="http://schemas.microsoft.com/office/drawing/2014/main" val="3305645011"/>
                    </a:ext>
                  </a:extLst>
                </a:gridCol>
                <a:gridCol w="4741817">
                  <a:extLst>
                    <a:ext uri="{9D8B030D-6E8A-4147-A177-3AD203B41FA5}">
                      <a16:colId xmlns:a16="http://schemas.microsoft.com/office/drawing/2014/main" val="2588990803"/>
                    </a:ext>
                  </a:extLst>
                </a:gridCol>
              </a:tblGrid>
              <a:tr h="89339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2400"/>
                        </a:spcAft>
                      </a:pPr>
                      <a:r>
                        <a:rPr lang="en-GB" sz="2400">
                          <a:effectLst/>
                          <a:latin typeface="Gotham Light" pitchFamily="50" charset="0"/>
                        </a:rPr>
                        <a:t>Official languages</a:t>
                      </a:r>
                      <a:endParaRPr lang="en-GB" sz="2400">
                        <a:effectLst/>
                        <a:latin typeface="Gotham Light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480" marR="30480" marT="30480" marB="3048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2400"/>
                        </a:spcAft>
                      </a:pPr>
                      <a:r>
                        <a:rPr lang="en-GB" sz="2400">
                          <a:effectLst/>
                          <a:latin typeface="Gotham Light" pitchFamily="50" charset="0"/>
                        </a:rPr>
                        <a:t>Chinese, English</a:t>
                      </a:r>
                      <a:endParaRPr lang="en-GB" sz="2400">
                        <a:effectLst/>
                        <a:latin typeface="Gotham Light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480" marR="30480" marT="30480" marB="30480"/>
                </a:tc>
                <a:extLst>
                  <a:ext uri="{0D108BD9-81ED-4DB2-BD59-A6C34878D82A}">
                    <a16:rowId xmlns:a16="http://schemas.microsoft.com/office/drawing/2014/main" val="1034537813"/>
                  </a:ext>
                </a:extLst>
              </a:tr>
              <a:tr h="893391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2400"/>
                        </a:spcAft>
                      </a:pPr>
                      <a:r>
                        <a:rPr lang="en-GB" sz="2400">
                          <a:effectLst/>
                          <a:latin typeface="Gotham Light" pitchFamily="50" charset="0"/>
                        </a:rPr>
                        <a:t>Spoken languages</a:t>
                      </a:r>
                      <a:endParaRPr lang="en-GB" sz="2400">
                        <a:effectLst/>
                        <a:latin typeface="Gotham Light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480" marR="30480" marT="30480" marB="3048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u="sng">
                          <a:effectLst/>
                          <a:latin typeface="Gotham Light" pitchFamily="50" charset="0"/>
                          <a:hlinkClick r:id="rId3" tooltip="Cantonese language"/>
                        </a:rPr>
                        <a:t>Cantonese</a:t>
                      </a:r>
                      <a:r>
                        <a:rPr lang="en-GB" sz="2400">
                          <a:effectLst/>
                          <a:latin typeface="Gotham Light" pitchFamily="50" charset="0"/>
                        </a:rPr>
                        <a:t>, </a:t>
                      </a:r>
                      <a:r>
                        <a:rPr lang="en-GB" sz="2400" u="sng">
                          <a:effectLst/>
                          <a:latin typeface="Gotham Light" pitchFamily="50" charset="0"/>
                          <a:hlinkClick r:id="rId4" tooltip="English language"/>
                        </a:rPr>
                        <a:t>English</a:t>
                      </a:r>
                      <a:r>
                        <a:rPr lang="en-GB" sz="2400">
                          <a:effectLst/>
                          <a:latin typeface="Gotham Light" pitchFamily="50" charset="0"/>
                        </a:rPr>
                        <a:t>, </a:t>
                      </a:r>
                      <a:r>
                        <a:rPr lang="en-GB" sz="2400" u="sng">
                          <a:effectLst/>
                          <a:latin typeface="Gotham Light" pitchFamily="50" charset="0"/>
                          <a:hlinkClick r:id="rId5" tooltip="Mandarin Chinese"/>
                        </a:rPr>
                        <a:t>Mandarin</a:t>
                      </a:r>
                      <a:endParaRPr lang="en-GB" sz="2400">
                        <a:effectLst/>
                        <a:latin typeface="Gotham Light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480" marR="30480" marT="30480" marB="30480"/>
                </a:tc>
                <a:extLst>
                  <a:ext uri="{0D108BD9-81ED-4DB2-BD59-A6C34878D82A}">
                    <a16:rowId xmlns:a16="http://schemas.microsoft.com/office/drawing/2014/main" val="3027241883"/>
                  </a:ext>
                </a:extLst>
              </a:tr>
              <a:tr h="1552193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u="sng">
                          <a:effectLst/>
                          <a:latin typeface="Gotham Light" pitchFamily="50" charset="0"/>
                          <a:hlinkClick r:id="rId6" tooltip="Writing system"/>
                        </a:rPr>
                        <a:t>Writing systems</a:t>
                      </a:r>
                      <a:endParaRPr lang="en-GB" sz="2400">
                        <a:effectLst/>
                        <a:latin typeface="Gotham Light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480" marR="30480" marT="30480" marB="3048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u="sng">
                          <a:effectLst/>
                          <a:latin typeface="Gotham Light" pitchFamily="50" charset="0"/>
                          <a:hlinkClick r:id="rId7" tooltip="Traditional Chinese characters"/>
                        </a:rPr>
                        <a:t>Traditional Chinese</a:t>
                      </a:r>
                      <a:r>
                        <a:rPr lang="en-GB" sz="2400">
                          <a:effectLst/>
                          <a:latin typeface="Gotham Light" pitchFamily="50" charset="0"/>
                        </a:rPr>
                        <a:t>, English alphabet</a:t>
                      </a:r>
                      <a:endParaRPr lang="en-GB" sz="2400">
                        <a:effectLst/>
                        <a:latin typeface="Gotham Light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480" marR="30480" marT="30480" marB="30480"/>
                </a:tc>
                <a:extLst>
                  <a:ext uri="{0D108BD9-81ED-4DB2-BD59-A6C34878D82A}">
                    <a16:rowId xmlns:a16="http://schemas.microsoft.com/office/drawing/2014/main" val="607902847"/>
                  </a:ext>
                </a:extLst>
              </a:tr>
              <a:tr h="89339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u="sng" dirty="0" err="1">
                          <a:effectLst/>
                          <a:latin typeface="Gotham Light" pitchFamily="50" charset="0"/>
                          <a:hlinkClick r:id="rId8" tooltip="Demonym"/>
                        </a:rPr>
                        <a:t>Demonym</a:t>
                      </a:r>
                      <a:r>
                        <a:rPr lang="en-GB" sz="2400" u="sng" dirty="0">
                          <a:effectLst/>
                          <a:latin typeface="Gotham Light" pitchFamily="50" charset="0"/>
                          <a:hlinkClick r:id="rId8" tooltip="Demonym"/>
                        </a:rPr>
                        <a:t>(s)</a:t>
                      </a:r>
                      <a:endParaRPr lang="en-GB" sz="2400" dirty="0">
                        <a:effectLst/>
                        <a:latin typeface="Gotham Light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480" marR="30480" marT="30480" marB="3048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u="sng" dirty="0">
                          <a:effectLst/>
                          <a:latin typeface="Gotham Light" pitchFamily="50" charset="0"/>
                          <a:hlinkClick r:id="rId9" tooltip="Hongkongers"/>
                        </a:rPr>
                        <a:t>Hong </a:t>
                      </a:r>
                      <a:r>
                        <a:rPr lang="en-GB" sz="2400" u="sng" dirty="0" err="1">
                          <a:effectLst/>
                          <a:latin typeface="Gotham Light" pitchFamily="50" charset="0"/>
                          <a:hlinkClick r:id="rId9" tooltip="Hongkongers"/>
                        </a:rPr>
                        <a:t>Konger</a:t>
                      </a:r>
                      <a:endParaRPr lang="en-GB" sz="2400" dirty="0">
                        <a:effectLst/>
                        <a:latin typeface="Gotham Light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480" marR="30480" marT="30480" marB="30480"/>
                </a:tc>
                <a:extLst>
                  <a:ext uri="{0D108BD9-81ED-4DB2-BD59-A6C34878D82A}">
                    <a16:rowId xmlns:a16="http://schemas.microsoft.com/office/drawing/2014/main" val="39921549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072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Hong Kong is situated on a chersonese and series of islands on the south coast of China, to the east of the Pearl River Delta and bordered to the north by Guangdong provinc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399" y="437020"/>
            <a:ext cx="5223691" cy="39867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410789" y="5146766"/>
            <a:ext cx="9771017" cy="9501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solidFill>
                  <a:srgbClr val="0563C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https://www.google.com/maps/place/Hong+Kong/@22.3526632,96.1980018,4z/data=!4m5!3m4!1s0x3403e2eda332980f:0xf08ab3badbeac97c!8m2!3d22.3193039!4d114.1693611?hl=en</a:t>
            </a:r>
            <a:endParaRPr lang="en-GB" dirty="0"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17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96389" y="2493744"/>
            <a:ext cx="8647611" cy="2858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Hong Kong is in a tropical area, and has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3" tooltip="Monsoon"/>
              </a:rPr>
              <a:t>monsoon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winds. It is cool and wet in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4" tooltip="Winter"/>
              </a:rPr>
              <a:t>winter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(Jan-Mar), hot and rainy from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5" tooltip="Spring"/>
              </a:rPr>
              <a:t>spring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through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6" tooltip="Summer"/>
              </a:rPr>
              <a:t>summer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(Apr-Sep), and warm, sunny and dry in the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7" tooltip="Autumn"/>
              </a:rPr>
              <a:t>autumn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(Oct-Dec). The rainy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8" tooltip="Season"/>
              </a:rPr>
              <a:t>season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is from May until September. In summer and early autumn, there is a frequent threat of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9" tooltip="Tropical cyclone"/>
              </a:rPr>
              <a:t>typhoons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dirty="0">
              <a:solidFill>
                <a:schemeClr val="bg1"/>
              </a:solidFill>
              <a:effectLst/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18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https://kids.kiddle.co/images/thumb/0/0b/Kowloon_Panorama_by_Ryan_Cheng_2010.jpg/890px-Kowloon_Panorama_by_Ryan_Cheng_201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531" y="2259874"/>
            <a:ext cx="9892938" cy="23382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7726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Kwai Tsing Container Terminals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245" y="1277302"/>
            <a:ext cx="5731510" cy="43033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35152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https://kids.kiddle.co/images/0/0c/HK_Tung_Chung_Line_Train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245" y="1281430"/>
            <a:ext cx="5731510" cy="42951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96888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Golden Bauhinia Square 2008083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245" y="1518602"/>
            <a:ext cx="5731510" cy="38207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78264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StarLin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245" y="1350962"/>
            <a:ext cx="5731510" cy="41560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2279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22960" y="3234652"/>
            <a:ext cx="10632072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https://www.youtube.com/watch?v=inwSTVGH5Lk</a:t>
            </a:r>
            <a:endParaRPr lang="en-GB" sz="2400" dirty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49977" y="1123406"/>
            <a:ext cx="67012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Gotham Light" pitchFamily="50" charset="0"/>
              </a:rPr>
              <a:t>Learn some Cantonese</a:t>
            </a:r>
            <a:endParaRPr lang="en-GB" sz="4400" dirty="0">
              <a:solidFill>
                <a:schemeClr val="bg1"/>
              </a:solidFill>
              <a:latin typeface="Gotham Light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4800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  <a:latin typeface="Gotham Light" pitchFamily="50" charset="0"/>
              </a:rPr>
              <a:t>https</a:t>
            </a:r>
            <a:r>
              <a:rPr lang="en-GB" dirty="0">
                <a:solidFill>
                  <a:schemeClr val="bg1"/>
                </a:solidFill>
                <a:latin typeface="Gotham Light" pitchFamily="50" charset="0"/>
              </a:rPr>
              <a:t>://www.wanderlust.co.uk/destinations/hong-kong/</a:t>
            </a:r>
          </a:p>
          <a:p>
            <a:r>
              <a:rPr lang="en-GB" u="sng" dirty="0">
                <a:solidFill>
                  <a:schemeClr val="bg1"/>
                </a:solidFill>
                <a:latin typeface="Gotham Light" pitchFamily="50" charset="0"/>
                <a:hlinkClick r:id="rId2"/>
              </a:rPr>
              <a:t>https://www.youtube.com/watch?v=b9qEgM_dCGA&amp;list=PLJZz4wSt4X7Xkt3cSZg_I2myTnKPjmjwc</a:t>
            </a:r>
            <a:endParaRPr lang="en-GB" dirty="0">
              <a:solidFill>
                <a:schemeClr val="bg1"/>
              </a:solidFill>
              <a:latin typeface="Gotham Light" pitchFamily="50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00549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1170</TotalTime>
  <Words>288</Words>
  <Application>Microsoft Office PowerPoint</Application>
  <PresentationFormat>Widescreen</PresentationFormat>
  <Paragraphs>25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Gotham Light</vt:lpstr>
      <vt:lpstr>Helvetica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 Mills</dc:creator>
  <cp:lastModifiedBy>Heels Joanna</cp:lastModifiedBy>
  <cp:revision>57</cp:revision>
  <dcterms:created xsi:type="dcterms:W3CDTF">2021-01-07T10:03:09Z</dcterms:created>
  <dcterms:modified xsi:type="dcterms:W3CDTF">2021-05-02T16:14:44Z</dcterms:modified>
</cp:coreProperties>
</file>