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72" r:id="rId3"/>
    <p:sldId id="286" r:id="rId4"/>
    <p:sldId id="287" r:id="rId5"/>
    <p:sldId id="288" r:id="rId6"/>
    <p:sldId id="289" r:id="rId7"/>
    <p:sldId id="290" r:id="rId8"/>
    <p:sldId id="291" r:id="rId9"/>
    <p:sldId id="292" r:id="rId10"/>
    <p:sldId id="293" r:id="rId11"/>
    <p:sldId id="294" r:id="rId12"/>
    <p:sldId id="29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90336"/>
    <a:srgbClr val="A10749"/>
    <a:srgbClr val="870707"/>
    <a:srgbClr val="9C08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3" d="100"/>
          <a:sy n="73" d="100"/>
        </p:scale>
        <p:origin x="58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C4519-FD8D-4237-8B60-5760FFCFD51B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3BA71D-A6B0-45B5-9245-8E136FB162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2972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9325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8748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99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86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277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0523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6911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55576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4211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6718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414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90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D114A-C2B4-4FD0-B78C-00A225576C46}" type="datetimeFigureOut">
              <a:rPr lang="en-GB" smtClean="0"/>
              <a:t>03/05/2021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5191-E3FE-4EA2-A8D4-FD02E9A3FE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630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Country" TargetMode="External"/><Relationship Id="rId7" Type="http://schemas.openxmlformats.org/officeDocument/2006/relationships/hyperlink" Target="https://kids.kiddle.co/Sofia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City" TargetMode="External"/><Relationship Id="rId5" Type="http://schemas.openxmlformats.org/officeDocument/2006/relationships/hyperlink" Target="https://kids.kiddle.co/Capital_city" TargetMode="External"/><Relationship Id="rId4" Type="http://schemas.openxmlformats.org/officeDocument/2006/relationships/hyperlink" Target="https://kids.kiddle.co/Balkan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kids.kiddle.co/Ottoman_Empire" TargetMode="External"/><Relationship Id="rId13" Type="http://schemas.openxmlformats.org/officeDocument/2006/relationships/hyperlink" Target="https://kids.kiddle.co/Turkey" TargetMode="External"/><Relationship Id="rId3" Type="http://schemas.openxmlformats.org/officeDocument/2006/relationships/hyperlink" Target="https://kids.kiddle.co/Population" TargetMode="External"/><Relationship Id="rId7" Type="http://schemas.openxmlformats.org/officeDocument/2006/relationships/hyperlink" Target="https://kids.kiddle.co/Russian_language" TargetMode="External"/><Relationship Id="rId12" Type="http://schemas.openxmlformats.org/officeDocument/2006/relationships/hyperlink" Target="https://kids.kiddle.co/Greece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kids.kiddle.co/Serbian_language" TargetMode="External"/><Relationship Id="rId11" Type="http://schemas.openxmlformats.org/officeDocument/2006/relationships/hyperlink" Target="https://kids.kiddle.co/North_Macedonia" TargetMode="External"/><Relationship Id="rId5" Type="http://schemas.openxmlformats.org/officeDocument/2006/relationships/hyperlink" Target="https://kids.kiddle.co/Slavic_languages" TargetMode="External"/><Relationship Id="rId10" Type="http://schemas.openxmlformats.org/officeDocument/2006/relationships/hyperlink" Target="https://kids.kiddle.co/Serbia" TargetMode="External"/><Relationship Id="rId4" Type="http://schemas.openxmlformats.org/officeDocument/2006/relationships/hyperlink" Target="https://kids.kiddle.co/Bulgarian_language" TargetMode="External"/><Relationship Id="rId9" Type="http://schemas.openxmlformats.org/officeDocument/2006/relationships/hyperlink" Target="https://kids.kiddle.co/Romania" TargetMode="External"/><Relationship Id="rId14" Type="http://schemas.openxmlformats.org/officeDocument/2006/relationships/hyperlink" Target="https://kids.kiddle.co/Black_Sea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Bulgaria/@42.6376485,7.6070041,4z/data=!4m5!3m4!1s0x40a8fec1c85bf089:0xa01269bf4c10!8m2!3d42.733883!4d25.48583?hl=en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C5qZ1wM1Iw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Bulgaria/@42.6376485,7.6070041,4z/data=!4m5!3m4!1s0x40a8fec1c85bf089:0xa01269bf4c10!8m2!3d42.733883!4d25.48583?hl=en" TargetMode="External"/><Relationship Id="rId2" Type="http://schemas.openxmlformats.org/officeDocument/2006/relationships/hyperlink" Target="https://www.worldtravelguide.net/guides/europe/bulgari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5410200"/>
            <a:ext cx="12192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Gotham Light" pitchFamily="50" charset="0"/>
              </a:rPr>
              <a:t>Developing </a:t>
            </a:r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our knowledge of </a:t>
            </a:r>
            <a:r>
              <a:rPr lang="en-GB" sz="4000" b="1" dirty="0" smtClean="0">
                <a:solidFill>
                  <a:schemeClr val="bg1"/>
                </a:solidFill>
                <a:latin typeface="Gotham Light" pitchFamily="50" charset="0"/>
              </a:rPr>
              <a:t>our Bulgaria and Bulgarian</a:t>
            </a:r>
            <a:endParaRPr lang="en-GB" sz="4000" b="1" dirty="0">
              <a:solidFill>
                <a:schemeClr val="bg1"/>
              </a:solidFill>
              <a:latin typeface="Gotham Light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5145" y="-316011"/>
            <a:ext cx="4418730" cy="6269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09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"/>
    </mc:Choice>
    <mc:Fallback xmlns="">
      <p:transition spd="slow" advTm="11196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23851" y="1332411"/>
            <a:ext cx="7720149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otham Light" pitchFamily="50" charset="0"/>
              </a:rPr>
              <a:t/>
            </a:r>
            <a:br>
              <a:rPr lang="en-GB" b="1" dirty="0">
                <a:latin typeface="Gotham Light" pitchFamily="50" charset="0"/>
              </a:rPr>
            </a:br>
            <a:r>
              <a:rPr lang="en-GB" sz="2800" b="1" dirty="0">
                <a:solidFill>
                  <a:schemeClr val="bg1"/>
                </a:solidFill>
                <a:latin typeface="Gotham Light" pitchFamily="50" charset="0"/>
              </a:rPr>
              <a:t>Bulgaria</a:t>
            </a:r>
            <a:br>
              <a:rPr lang="en-GB" sz="2800" b="1" dirty="0">
                <a:solidFill>
                  <a:schemeClr val="bg1"/>
                </a:solidFill>
                <a:latin typeface="Gotham Light" pitchFamily="50" charset="0"/>
              </a:rPr>
            </a:br>
            <a:r>
              <a:rPr lang="en-GB" sz="2800" b="1" dirty="0">
                <a:solidFill>
                  <a:schemeClr val="bg1"/>
                </a:solidFill>
                <a:latin typeface="Gotham Light" pitchFamily="50" charset="0"/>
              </a:rPr>
              <a:t/>
            </a:r>
            <a:br>
              <a:rPr lang="en-GB" sz="2800" b="1" dirty="0">
                <a:solidFill>
                  <a:schemeClr val="bg1"/>
                </a:solidFill>
                <a:latin typeface="Gotham Light" pitchFamily="50" charset="0"/>
              </a:rPr>
            </a:br>
            <a:r>
              <a:rPr lang="en-GB" sz="2800" b="1" dirty="0" err="1">
                <a:solidFill>
                  <a:schemeClr val="bg1"/>
                </a:solidFill>
                <a:latin typeface="Gotham Light" pitchFamily="50" charset="0"/>
              </a:rPr>
              <a:t>Bulgaria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 (officially called the </a:t>
            </a:r>
            <a:r>
              <a:rPr lang="en-GB" sz="2800" b="1" dirty="0">
                <a:solidFill>
                  <a:schemeClr val="bg1"/>
                </a:solidFill>
                <a:latin typeface="Gotham Light" pitchFamily="50" charset="0"/>
              </a:rPr>
              <a:t>Republic of Bulgaria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) is a 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  <a:hlinkClick r:id="rId3" tooltip="Country"/>
              </a:rPr>
              <a:t>country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 in 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  <a:hlinkClick r:id="rId4" tooltip="Balkans"/>
              </a:rPr>
              <a:t>south eastern Europe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.</a:t>
            </a:r>
            <a:br>
              <a:rPr lang="en-GB" sz="2800" dirty="0">
                <a:solidFill>
                  <a:schemeClr val="bg1"/>
                </a:solidFill>
                <a:latin typeface="Gotham Light" pitchFamily="50" charset="0"/>
              </a:rPr>
            </a:b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The 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  <a:hlinkClick r:id="rId5" tooltip="Capital city"/>
              </a:rPr>
              <a:t>capital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 and the biggest 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  <a:hlinkClick r:id="rId6" tooltip="City"/>
              </a:rPr>
              <a:t>city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 is 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  <a:hlinkClick r:id="rId7" tooltip="Sofia"/>
              </a:rPr>
              <a:t>Sofia</a:t>
            </a:r>
            <a:r>
              <a:rPr lang="en-GB" sz="2800" dirty="0">
                <a:solidFill>
                  <a:schemeClr val="bg1"/>
                </a:solidFill>
                <a:latin typeface="Gotham Light" pitchFamily="50" charset="0"/>
              </a:rPr>
              <a:t>. 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190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22960" y="1254034"/>
            <a:ext cx="83210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3" tooltip="Population"/>
              </a:rPr>
              <a:t>population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 of Bulgaria is a little more than 7 million people.</a:t>
            </a:r>
          </a:p>
          <a:p>
            <a:pPr fontAlgn="base"/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Bulgaria has its own language, called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4" tooltip="Bulgarian language"/>
              </a:rPr>
              <a:t>Bulgarian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. It is a type of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5" tooltip="Slavic languages"/>
              </a:rPr>
              <a:t>Slavic language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. It is related to languages like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6" tooltip="Serbian language"/>
              </a:rPr>
              <a:t>Serbian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 and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7" tooltip="Russian language"/>
              </a:rPr>
              <a:t>Russian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.</a:t>
            </a:r>
          </a:p>
          <a:p>
            <a:pPr fontAlgn="base"/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Bulgaria became independent in 1908 from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8" tooltip="Ottoman Empire"/>
              </a:rPr>
              <a:t>Ottoman Empire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.</a:t>
            </a:r>
          </a:p>
          <a:p>
            <a:pPr fontAlgn="base"/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Bulgaria borders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9" tooltip="Romania"/>
              </a:rPr>
              <a:t>Romania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,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10" tooltip="Serbia"/>
              </a:rPr>
              <a:t>Serbia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,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11" tooltip="North Macedonia"/>
              </a:rPr>
              <a:t>Republic of Macedonia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,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12" tooltip="Greece"/>
              </a:rPr>
              <a:t>Greece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,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13" tooltip="Turkey"/>
              </a:rPr>
              <a:t>Turkey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, and the 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  <a:hlinkClick r:id="rId14" tooltip="Black Sea"/>
              </a:rPr>
              <a:t>Black Sea</a:t>
            </a:r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.</a:t>
            </a:r>
          </a:p>
          <a:p>
            <a:pPr fontAlgn="base"/>
            <a:r>
              <a:rPr lang="en-GB" sz="2400" dirty="0" smtClean="0">
                <a:solidFill>
                  <a:schemeClr val="bg1"/>
                </a:solidFill>
                <a:latin typeface="Gotham Light" pitchFamily="50" charset="0"/>
              </a:rPr>
              <a:t>Bulgaria </a:t>
            </a:r>
            <a:r>
              <a:rPr lang="en-GB" sz="2400" dirty="0">
                <a:solidFill>
                  <a:schemeClr val="bg1"/>
                </a:solidFill>
                <a:latin typeface="Gotham Light" pitchFamily="50" charset="0"/>
              </a:rPr>
              <a:t>is an ancient country, some places have had people living there for over 6,000 years.</a:t>
            </a:r>
          </a:p>
        </p:txBody>
      </p:sp>
    </p:spTree>
    <p:extLst>
      <p:ext uri="{BB962C8B-B14F-4D97-AF65-F5344CB8AC3E}">
        <p14:creationId xmlns:p14="http://schemas.microsoft.com/office/powerpoint/2010/main" val="121032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075508" y="75184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u="sng" dirty="0">
                <a:solidFill>
                  <a:schemeClr val="bg1"/>
                </a:solidFill>
                <a:latin typeface="Gotham Light" pitchFamily="50" charset="0"/>
                <a:hlinkClick r:id="rId3"/>
              </a:rPr>
              <a:t>https://www.google.com/maps/place/Bulgaria/@42.6376485,7.6070041,4z/data=!4m5!3m4!1s0x40a8fec1c85bf089:0xa01269bf4c10!8m2!3d42.733883!4d25.48583?hl=en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2" descr="EU-Bulgaria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580" y="1825625"/>
            <a:ext cx="5170839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5070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7" name="Picture 2" descr="Flag of Bulgaria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885" y="1825625"/>
            <a:ext cx="7252230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055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5" name="Picture 2" descr="Coat of arms of Bulga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562" y="1355362"/>
            <a:ext cx="5185344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5272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Content Placeholder 2" descr="Downtown Sofia Boby Dimitrov 1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571" y="1825625"/>
            <a:ext cx="6518858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480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Picture 4" descr="Veleka-sinemorets-mouth-dinev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282" y="1825625"/>
            <a:ext cx="6093435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3813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Content Placeholder 2" descr="Dinevi marina at St Vlas resort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571" y="1825625"/>
            <a:ext cx="6518858" cy="43513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900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pic>
        <p:nvPicPr>
          <p:cNvPr id="3" name="Content Placeholder 2" descr="Bulgarian folk dancers and musicians in Brussels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97" y="1751217"/>
            <a:ext cx="6000206" cy="450015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982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1708" y="-254000"/>
            <a:ext cx="1680292" cy="238393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01337" y="2547256"/>
            <a:ext cx="918318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u="sng" dirty="0">
                <a:latin typeface="Gotham Light" pitchFamily="50" charset="0"/>
                <a:hlinkClick r:id="rId3"/>
              </a:rPr>
              <a:t>https://www.youtube.com/watch?v=lC5qZ1wM1Iw</a:t>
            </a:r>
            <a:endParaRPr lang="en-GB" sz="2400" dirty="0">
              <a:latin typeface="Gotham Light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0340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00"/>
    </mc:Choice>
    <mc:Fallback xmlns="">
      <p:transition spd="slow" advTm="28500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" objId="6"/>
        <p14:stopEvt time="28457" objId="6"/>
      </p14:showEvt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GB" u="sng" dirty="0">
                <a:solidFill>
                  <a:schemeClr val="bg1"/>
                </a:solidFill>
                <a:latin typeface="Gotham Light" pitchFamily="50" charset="0"/>
                <a:hlinkClick r:id="rId2"/>
              </a:rPr>
              <a:t>https://www.worldtravelguide.net/guides/europe/bulgaria/</a:t>
            </a:r>
            <a:endParaRPr lang="en-GB" dirty="0">
              <a:solidFill>
                <a:schemeClr val="bg1"/>
              </a:solidFill>
              <a:latin typeface="Gotham Light" pitchFamily="50" charset="0"/>
            </a:endParaRPr>
          </a:p>
          <a:p>
            <a:pPr marL="0" indent="0" fontAlgn="base">
              <a:buNone/>
            </a:pPr>
            <a:r>
              <a:rPr lang="en-GB" dirty="0">
                <a:solidFill>
                  <a:schemeClr val="bg1"/>
                </a:solidFill>
                <a:latin typeface="Gotham Light" pitchFamily="50" charset="0"/>
              </a:rPr>
              <a:t> </a:t>
            </a:r>
          </a:p>
          <a:p>
            <a:pPr fontAlgn="base"/>
            <a:r>
              <a:rPr lang="en-GB" u="sng" dirty="0">
                <a:solidFill>
                  <a:schemeClr val="bg1"/>
                </a:solidFill>
                <a:latin typeface="Gotham Light" pitchFamily="50" charset="0"/>
                <a:hlinkClick r:id="rId3"/>
              </a:rPr>
              <a:t>https://www.google.com/maps/place/Bulgaria/@42.6376485,7.6070041,4z/data=!4m5!3m4!1s0x40a8fec1c85bf089:0xa01269bf4c10!8m2!3d42.733883!4d25.48583?hl=en</a:t>
            </a:r>
            <a:endParaRPr lang="en-GB" dirty="0">
              <a:solidFill>
                <a:schemeClr val="bg1"/>
              </a:solidFill>
              <a:latin typeface="Gotham Light" pitchFamily="50" charset="0"/>
            </a:endParaRPr>
          </a:p>
          <a:p>
            <a:pPr fontAlgn="base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05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176</Words>
  <Application>Microsoft Office PowerPoint</Application>
  <PresentationFormat>Widescreen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Gotham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 Mills</dc:creator>
  <cp:lastModifiedBy>Heels Joanna</cp:lastModifiedBy>
  <cp:revision>56</cp:revision>
  <dcterms:created xsi:type="dcterms:W3CDTF">2021-01-07T10:03:09Z</dcterms:created>
  <dcterms:modified xsi:type="dcterms:W3CDTF">2021-05-03T10:38:06Z</dcterms:modified>
</cp:coreProperties>
</file>