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9"/>
  </p:notesMasterIdLst>
  <p:sldIdLst>
    <p:sldId id="275" r:id="rId5"/>
    <p:sldId id="276" r:id="rId6"/>
    <p:sldId id="277" r:id="rId7"/>
    <p:sldId id="278" r:id="rId8"/>
  </p:sldIdLst>
  <p:sldSz cx="13716000" cy="10287000"/>
  <p:notesSz cx="7010400" cy="9296400"/>
  <p:embeddedFontLst>
    <p:embeddedFont>
      <p:font typeface="Barlow Condensed Bold" panose="020B0604020202020204" charset="0"/>
      <p:regular r:id="rId10"/>
      <p:bold r:id="rId11"/>
    </p:embeddedFon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nva Sans" panose="020B0604020202020204" charset="0"/>
      <p:regular r:id="rId16"/>
    </p:embeddedFont>
    <p:embeddedFont>
      <p:font typeface="Canva Sans Bold" panose="020B0604020202020204" charset="0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C64"/>
    <a:srgbClr val="B3A2C7"/>
    <a:srgbClr val="000000"/>
    <a:srgbClr val="39B54A"/>
    <a:srgbClr val="FFB531"/>
    <a:srgbClr val="A0036C"/>
    <a:srgbClr val="DDB666"/>
    <a:srgbClr val="38B6FF"/>
    <a:srgbClr val="FFFFFF"/>
    <a:srgbClr val="F1E0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15E0B84-F726-4171-B1DF-660C75D9C815}" v="3" dt="2026-03-11T08:24:28.36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2004" y="108"/>
      </p:cViewPr>
      <p:guideLst>
        <p:guide orient="horz" pos="216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4.fntdata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customXml" Target="../customXml/item2.xml"/><Relationship Id="rId16" Type="http://schemas.openxmlformats.org/officeDocument/2006/relationships/font" Target="fonts/font7.fntdata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2.fntdata"/><Relationship Id="rId5" Type="http://schemas.openxmlformats.org/officeDocument/2006/relationships/slide" Target="slides/slide1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4" tIns="46586" rIns="93174" bIns="46586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4" tIns="46586" rIns="93174" bIns="46586" rtlCol="0"/>
          <a:lstStyle>
            <a:lvl1pPr algn="r">
              <a:defRPr sz="1200"/>
            </a:lvl1pPr>
          </a:lstStyle>
          <a:p>
            <a:fld id="{74319CC1-E16D-401D-AD4D-3640D46BE401}" type="datetimeFigureOut">
              <a:rPr lang="en-GB" smtClean="0"/>
              <a:t>23/07/2026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14463" y="1162050"/>
            <a:ext cx="41814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4" tIns="46586" rIns="93174" bIns="46586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3"/>
            <a:ext cx="5608320" cy="3660457"/>
          </a:xfrm>
          <a:prstGeom prst="rect">
            <a:avLst/>
          </a:prstGeom>
        </p:spPr>
        <p:txBody>
          <a:bodyPr vert="horz" lIns="93174" tIns="46586" rIns="93174" bIns="4658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4" tIns="46586" rIns="93174" bIns="46586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4" tIns="46586" rIns="93174" bIns="46586" rtlCol="0" anchor="b"/>
          <a:lstStyle>
            <a:lvl1pPr algn="r">
              <a:defRPr sz="1200"/>
            </a:lvl1pPr>
          </a:lstStyle>
          <a:p>
            <a:fld id="{2AE17481-0502-49D8-B2D4-2F4CF5A256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5489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130425"/>
            <a:ext cx="58293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3886200"/>
            <a:ext cx="48006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4406901"/>
            <a:ext cx="58293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2906714"/>
            <a:ext cx="58293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1600201"/>
            <a:ext cx="302895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1600201"/>
            <a:ext cx="302895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1535113"/>
            <a:ext cx="3030141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174875"/>
            <a:ext cx="3030141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1535113"/>
            <a:ext cx="3031331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174875"/>
            <a:ext cx="3031331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273050"/>
            <a:ext cx="2256235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273051"/>
            <a:ext cx="3833813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435101"/>
            <a:ext cx="2256235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4800600"/>
            <a:ext cx="41148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612775"/>
            <a:ext cx="41148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5367338"/>
            <a:ext cx="41148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274639"/>
            <a:ext cx="15430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274639"/>
            <a:ext cx="45148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274638"/>
            <a:ext cx="6172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1600201"/>
            <a:ext cx="61722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6356351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6356351"/>
            <a:ext cx="21717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6356351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12" Type="http://schemas.openxmlformats.org/officeDocument/2006/relationships/image" Target="../media/image11.jpe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4.jpg"/><Relationship Id="rId15" Type="http://schemas.openxmlformats.org/officeDocument/2006/relationships/image" Target="../media/image14.png"/><Relationship Id="rId10" Type="http://schemas.openxmlformats.org/officeDocument/2006/relationships/image" Target="../media/image9.jpeg"/><Relationship Id="rId4" Type="http://schemas.openxmlformats.org/officeDocument/2006/relationships/image" Target="../media/image3.jp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13" Type="http://schemas.openxmlformats.org/officeDocument/2006/relationships/image" Target="../media/image29.jpeg"/><Relationship Id="rId18" Type="http://schemas.openxmlformats.org/officeDocument/2006/relationships/image" Target="../media/image3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12" Type="http://schemas.openxmlformats.org/officeDocument/2006/relationships/image" Target="../media/image28.jpeg"/><Relationship Id="rId17" Type="http://schemas.openxmlformats.org/officeDocument/2006/relationships/image" Target="../media/image33.png"/><Relationship Id="rId2" Type="http://schemas.openxmlformats.org/officeDocument/2006/relationships/image" Target="../media/image18.png"/><Relationship Id="rId16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27.jpeg"/><Relationship Id="rId5" Type="http://schemas.openxmlformats.org/officeDocument/2006/relationships/image" Target="../media/image21.png"/><Relationship Id="rId15" Type="http://schemas.openxmlformats.org/officeDocument/2006/relationships/image" Target="../media/image31.png"/><Relationship Id="rId10" Type="http://schemas.openxmlformats.org/officeDocument/2006/relationships/image" Target="../media/image26.jpeg"/><Relationship Id="rId4" Type="http://schemas.openxmlformats.org/officeDocument/2006/relationships/image" Target="../media/image20.jpeg"/><Relationship Id="rId9" Type="http://schemas.openxmlformats.org/officeDocument/2006/relationships/image" Target="../media/image25.jpeg"/><Relationship Id="rId14" Type="http://schemas.openxmlformats.org/officeDocument/2006/relationships/image" Target="../media/image30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4.png"/><Relationship Id="rId18" Type="http://schemas.openxmlformats.org/officeDocument/2006/relationships/image" Target="../media/image13.png"/><Relationship Id="rId3" Type="http://schemas.openxmlformats.org/officeDocument/2006/relationships/image" Target="../media/image4.jpg"/><Relationship Id="rId7" Type="http://schemas.openxmlformats.org/officeDocument/2006/relationships/image" Target="../media/image5.png"/><Relationship Id="rId12" Type="http://schemas.openxmlformats.org/officeDocument/2006/relationships/image" Target="../media/image43.jpeg"/><Relationship Id="rId17" Type="http://schemas.openxmlformats.org/officeDocument/2006/relationships/image" Target="../media/image48.png"/><Relationship Id="rId2" Type="http://schemas.openxmlformats.org/officeDocument/2006/relationships/image" Target="../media/image35.png"/><Relationship Id="rId16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g"/><Relationship Id="rId11" Type="http://schemas.openxmlformats.org/officeDocument/2006/relationships/image" Target="../media/image42.jpeg"/><Relationship Id="rId5" Type="http://schemas.openxmlformats.org/officeDocument/2006/relationships/image" Target="../media/image37.png"/><Relationship Id="rId15" Type="http://schemas.openxmlformats.org/officeDocument/2006/relationships/image" Target="../media/image46.jpeg"/><Relationship Id="rId10" Type="http://schemas.openxmlformats.org/officeDocument/2006/relationships/image" Target="../media/image41.png"/><Relationship Id="rId19" Type="http://schemas.openxmlformats.org/officeDocument/2006/relationships/image" Target="../media/image49.png"/><Relationship Id="rId4" Type="http://schemas.openxmlformats.org/officeDocument/2006/relationships/image" Target="../media/image36.jpg"/><Relationship Id="rId9" Type="http://schemas.openxmlformats.org/officeDocument/2006/relationships/image" Target="../media/image40.jpeg"/><Relationship Id="rId14" Type="http://schemas.openxmlformats.org/officeDocument/2006/relationships/image" Target="../media/image4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AB35DF-9131-DFAD-DE19-C5BCCB49BC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3DF31076-C574-B5EA-B8C2-12CB58E69F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716000" cy="10287000"/>
          </a:xfrm>
          <a:prstGeom prst="rect">
            <a:avLst/>
          </a:prstGeom>
        </p:spPr>
      </p:pic>
      <p:graphicFrame>
        <p:nvGraphicFramePr>
          <p:cNvPr id="110" name="Table 109">
            <a:extLst>
              <a:ext uri="{FF2B5EF4-FFF2-40B4-BE49-F238E27FC236}">
                <a16:creationId xmlns:a16="http://schemas.microsoft.com/office/drawing/2014/main" id="{80095990-D811-0FB9-3206-F30182C00B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3799722"/>
              </p:ext>
            </p:extLst>
          </p:nvPr>
        </p:nvGraphicFramePr>
        <p:xfrm>
          <a:off x="655093" y="1564162"/>
          <a:ext cx="12420000" cy="70200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4230">
                  <a:extLst>
                    <a:ext uri="{9D8B030D-6E8A-4147-A177-3AD203B41FA5}">
                      <a16:colId xmlns:a16="http://schemas.microsoft.com/office/drawing/2014/main" val="2110052291"/>
                    </a:ext>
                  </a:extLst>
                </a:gridCol>
                <a:gridCol w="2273154">
                  <a:extLst>
                    <a:ext uri="{9D8B030D-6E8A-4147-A177-3AD203B41FA5}">
                      <a16:colId xmlns:a16="http://schemas.microsoft.com/office/drawing/2014/main" val="1257960483"/>
                    </a:ext>
                  </a:extLst>
                </a:gridCol>
                <a:gridCol w="2273154">
                  <a:extLst>
                    <a:ext uri="{9D8B030D-6E8A-4147-A177-3AD203B41FA5}">
                      <a16:colId xmlns:a16="http://schemas.microsoft.com/office/drawing/2014/main" val="3704868386"/>
                    </a:ext>
                  </a:extLst>
                </a:gridCol>
                <a:gridCol w="2273154">
                  <a:extLst>
                    <a:ext uri="{9D8B030D-6E8A-4147-A177-3AD203B41FA5}">
                      <a16:colId xmlns:a16="http://schemas.microsoft.com/office/drawing/2014/main" val="4092775209"/>
                    </a:ext>
                  </a:extLst>
                </a:gridCol>
                <a:gridCol w="2273154">
                  <a:extLst>
                    <a:ext uri="{9D8B030D-6E8A-4147-A177-3AD203B41FA5}">
                      <a16:colId xmlns:a16="http://schemas.microsoft.com/office/drawing/2014/main" val="2833176240"/>
                    </a:ext>
                  </a:extLst>
                </a:gridCol>
                <a:gridCol w="2273154">
                  <a:extLst>
                    <a:ext uri="{9D8B030D-6E8A-4147-A177-3AD203B41FA5}">
                      <a16:colId xmlns:a16="http://schemas.microsoft.com/office/drawing/2014/main" val="2375869498"/>
                    </a:ext>
                  </a:extLst>
                </a:gridCol>
              </a:tblGrid>
              <a:tr h="560176">
                <a:tc>
                  <a:txBody>
                    <a:bodyPr/>
                    <a:lstStyle/>
                    <a:p>
                      <a:pPr algn="ctr"/>
                      <a:endParaRPr lang="en-GB" sz="2100" b="0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latin typeface="Barlow Condensed Bold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C6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solidFill>
                            <a:schemeClr val="bg1"/>
                          </a:solidFill>
                          <a:latin typeface="Barlow Condensed Bold"/>
                        </a:rPr>
                        <a:t>MONDAY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solidFill>
                            <a:schemeClr val="bg1"/>
                          </a:solidFill>
                          <a:latin typeface="Barlow Condensed Bold"/>
                        </a:rPr>
                        <a:t>TUESDAY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solidFill>
                            <a:schemeClr val="bg1"/>
                          </a:solidFill>
                          <a:latin typeface="Barlow Condensed Bold"/>
                        </a:rPr>
                        <a:t>WEDNESDAY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solidFill>
                            <a:schemeClr val="bg1"/>
                          </a:solidFill>
                          <a:latin typeface="Barlow Condensed Bold"/>
                        </a:rPr>
                        <a:t>THURSDAY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solidFill>
                            <a:schemeClr val="bg1"/>
                          </a:solidFill>
                          <a:latin typeface="Barlow Condensed Bold"/>
                        </a:rPr>
                        <a:t>FRIDAY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1604415"/>
                  </a:ext>
                </a:extLst>
              </a:tr>
              <a:tr h="2153275">
                <a:tc>
                  <a:txBody>
                    <a:bodyPr/>
                    <a:lstStyle/>
                    <a:p>
                      <a:pPr algn="ctr">
                        <a:lnSpc>
                          <a:spcPts val="1960"/>
                        </a:lnSpc>
                      </a:pPr>
                      <a:r>
                        <a:rPr lang="en-GB" sz="2000" b="1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Barlow Condensed Bold" panose="020B0604020202020204" charset="0"/>
                        </a:rPr>
                        <a:t>OPTION 1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nva Sans Bold" panose="020B0604020202020204" charset="0"/>
                        </a:rPr>
                        <a:t>Chicken burger in a bun with wedges</a:t>
                      </a:r>
                    </a:p>
                    <a:p>
                      <a:pPr algn="ctr">
                        <a:lnSpc>
                          <a:spcPts val="1960"/>
                        </a:lnSpc>
                      </a:pPr>
                      <a:endParaRPr lang="en-GB" sz="1200" dirty="0">
                        <a:solidFill>
                          <a:schemeClr val="tx1"/>
                        </a:solidFill>
                        <a:latin typeface="Canva Sans Bold" panose="020B0604020202020204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Phat Pasty Pork </a:t>
                      </a:r>
                    </a:p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Sausage Roll with Potato Wedges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Roast Chicken, Stuffing, Roast Potatoes &amp; Gravy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Spaghetti Bolognaise 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Fish Fingers or Salmon Fish Fingers with Chips &amp; Ketchup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9949154"/>
                  </a:ext>
                </a:extLst>
              </a:tr>
              <a:tr h="2153275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Barlow Condensed Bold" panose="020B0604020202020204" charset="0"/>
                        </a:rPr>
                        <a:t>OPTION 2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Macaroni Cheese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Pizza Baguette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Roast Quorn, Roast Potatoes &amp; Gravy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u="none" strike="noStrike" noProof="0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Vegan Hotdog</a:t>
                      </a:r>
                      <a:endParaRPr lang="en-US" sz="1200" b="0" i="0" u="none" strike="noStrike" noProof="0" dirty="0">
                        <a:solidFill>
                          <a:schemeClr val="tx1"/>
                        </a:solidFill>
                        <a:latin typeface="Canva Sans Bold" panose="020B0604020202020204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Cheese &amp; Bean Pasty with Chips &amp; Tomato Ketchup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3764832"/>
                  </a:ext>
                </a:extLst>
              </a:tr>
              <a:tr h="2153275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Barlow Condensed Bold" panose="020B0604020202020204" charset="0"/>
                          <a:ea typeface="+mn-ea"/>
                          <a:cs typeface="+mn-cs"/>
                        </a:rPr>
                        <a:t>DESSERT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Ice cream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Jelly with Mandarins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Fruit Platter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Brownie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Ornage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 Drizzle Cake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3234578"/>
                  </a:ext>
                </a:extLst>
              </a:tr>
            </a:tbl>
          </a:graphicData>
        </a:graphic>
      </p:graphicFrame>
      <p:sp>
        <p:nvSpPr>
          <p:cNvPr id="79" name="TextBox 79">
            <a:extLst>
              <a:ext uri="{FF2B5EF4-FFF2-40B4-BE49-F238E27FC236}">
                <a16:creationId xmlns:a16="http://schemas.microsoft.com/office/drawing/2014/main" id="{34E1B477-288F-61F9-615F-6B6B5AD47173}"/>
              </a:ext>
            </a:extLst>
          </p:cNvPr>
          <p:cNvSpPr txBox="1"/>
          <p:nvPr/>
        </p:nvSpPr>
        <p:spPr>
          <a:xfrm>
            <a:off x="4973734" y="163850"/>
            <a:ext cx="3768532" cy="11099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660"/>
              </a:lnSpc>
              <a:spcBef>
                <a:spcPct val="0"/>
              </a:spcBef>
            </a:pPr>
            <a:r>
              <a:rPr lang="en-US" sz="6900" spc="-103">
                <a:solidFill>
                  <a:schemeClr val="bg1"/>
                </a:solidFill>
                <a:latin typeface="Barlow Condensed Bold"/>
              </a:rPr>
              <a:t>WEEK ONE</a:t>
            </a:r>
          </a:p>
        </p:txBody>
      </p:sp>
      <p:pic>
        <p:nvPicPr>
          <p:cNvPr id="10" name="object 13" descr="A plate of food  Description automatically generated with medium confidence">
            <a:extLst>
              <a:ext uri="{FF2B5EF4-FFF2-40B4-BE49-F238E27FC236}">
                <a16:creationId xmlns:a16="http://schemas.microsoft.com/office/drawing/2014/main" id="{F209EAD7-FB11-F2CC-829E-5D9F4778A68B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561254" y="2743060"/>
            <a:ext cx="1526210" cy="1436560"/>
          </a:xfrm>
          <a:prstGeom prst="rect">
            <a:avLst/>
          </a:prstGeom>
        </p:spPr>
      </p:pic>
      <p:pic>
        <p:nvPicPr>
          <p:cNvPr id="13" name="object 28">
            <a:extLst>
              <a:ext uri="{FF2B5EF4-FFF2-40B4-BE49-F238E27FC236}">
                <a16:creationId xmlns:a16="http://schemas.microsoft.com/office/drawing/2014/main" id="{05844326-B658-0F33-0997-3DD6CF6C3449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087650" y="4807547"/>
            <a:ext cx="1347711" cy="1375245"/>
          </a:xfrm>
          <a:prstGeom prst="rect">
            <a:avLst/>
          </a:prstGeom>
        </p:spPr>
      </p:pic>
      <p:pic>
        <p:nvPicPr>
          <p:cNvPr id="15" name="object 2" descr="A plate of food  Description automatically generated with medium confidence">
            <a:extLst>
              <a:ext uri="{FF2B5EF4-FFF2-40B4-BE49-F238E27FC236}">
                <a16:creationId xmlns:a16="http://schemas.microsoft.com/office/drawing/2014/main" id="{63CD2180-98DA-DB7D-7D3F-8C4EF3D2507C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053853" y="2725488"/>
            <a:ext cx="1526210" cy="1454132"/>
          </a:xfrm>
          <a:prstGeom prst="rect">
            <a:avLst/>
          </a:prstGeom>
        </p:spPr>
      </p:pic>
      <p:pic>
        <p:nvPicPr>
          <p:cNvPr id="6" name="Picture 2" descr="A plate of food on a wood surface&#10;&#10;Description automatically generated">
            <a:extLst>
              <a:ext uri="{FF2B5EF4-FFF2-40B4-BE49-F238E27FC236}">
                <a16:creationId xmlns:a16="http://schemas.microsoft.com/office/drawing/2014/main" id="{110DEF43-9E6B-8861-98DB-82B7C7AD18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343252" y="2711550"/>
            <a:ext cx="1409928" cy="1526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object 12" descr="A plate of food  Description automatically generated with medium confidence">
            <a:extLst>
              <a:ext uri="{FF2B5EF4-FFF2-40B4-BE49-F238E27FC236}">
                <a16:creationId xmlns:a16="http://schemas.microsoft.com/office/drawing/2014/main" id="{EBA19234-C430-5B72-BCAD-636E948E0E21}"/>
              </a:ext>
            </a:extLst>
          </p:cNvPr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706279" y="4880470"/>
            <a:ext cx="1533335" cy="1436560"/>
          </a:xfrm>
          <a:prstGeom prst="rect">
            <a:avLst/>
          </a:prstGeom>
        </p:spPr>
      </p:pic>
      <p:pic>
        <p:nvPicPr>
          <p:cNvPr id="21" name="object 24" descr="A plate of spaghetti and vegetables  Description automatically generated with low confidence">
            <a:extLst>
              <a:ext uri="{FF2B5EF4-FFF2-40B4-BE49-F238E27FC236}">
                <a16:creationId xmlns:a16="http://schemas.microsoft.com/office/drawing/2014/main" id="{2CD15B4A-83AD-8F18-C8FD-D2086E52C4AD}"/>
              </a:ext>
            </a:extLst>
          </p:cNvPr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8837397" y="2725488"/>
            <a:ext cx="1466523" cy="145413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F4D52E8-0F49-CE54-622C-1F3801599B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164941" y="5008783"/>
            <a:ext cx="1375078" cy="130824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7C3C1BAB-75C3-465C-5D31-E4F339C6560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81" r="13071" b="10581"/>
          <a:stretch>
            <a:fillRect/>
          </a:stretch>
        </p:blipFill>
        <p:spPr>
          <a:xfrm flipH="1">
            <a:off x="11076557" y="6841106"/>
            <a:ext cx="1459030" cy="1438426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37B5081C-87E6-ACD1-F20E-5DF7A51E276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8" t="23615" r="11349" b="20327"/>
          <a:stretch>
            <a:fillRect/>
          </a:stretch>
        </p:blipFill>
        <p:spPr bwMode="auto">
          <a:xfrm>
            <a:off x="4492248" y="6858142"/>
            <a:ext cx="1431068" cy="1446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A3F339E-1A51-98F7-8F84-40D66BD9E3EC}"/>
              </a:ext>
            </a:extLst>
          </p:cNvPr>
          <p:cNvSpPr txBox="1"/>
          <p:nvPr/>
        </p:nvSpPr>
        <p:spPr>
          <a:xfrm>
            <a:off x="1713590" y="8549718"/>
            <a:ext cx="57593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Barlow Condensed Bold" panose="020B0604020202020204" charset="0"/>
              </a:rPr>
              <a:t>*VEGETABLES AND SIDES MAY DIFFER THAN THOSE SHOWN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506D1AA-5C51-B966-237E-24535EBA72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3995087"/>
              </p:ext>
            </p:extLst>
          </p:nvPr>
        </p:nvGraphicFramePr>
        <p:xfrm>
          <a:off x="655093" y="1564161"/>
          <a:ext cx="1058496" cy="551241"/>
        </p:xfrm>
        <a:graphic>
          <a:graphicData uri="http://schemas.openxmlformats.org/drawingml/2006/table">
            <a:tbl>
              <a:tblPr/>
              <a:tblGrid>
                <a:gridCol w="1058496">
                  <a:extLst>
                    <a:ext uri="{9D8B030D-6E8A-4147-A177-3AD203B41FA5}">
                      <a16:colId xmlns:a16="http://schemas.microsoft.com/office/drawing/2014/main" val="1444009039"/>
                    </a:ext>
                  </a:extLst>
                </a:gridCol>
              </a:tblGrid>
              <a:tr h="551241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solidFill>
                        <a:schemeClr val="bg1"/>
                      </a:solidFill>
                      <a:prstDash val="solid"/>
                    </a:lnL>
                    <a:lnR w="12700" cmpd="sng">
                      <a:solidFill>
                        <a:schemeClr val="bg1"/>
                      </a:solidFill>
                      <a:prstDash val="solid"/>
                    </a:lnR>
                    <a:lnT w="12700" cmpd="sng">
                      <a:solidFill>
                        <a:schemeClr val="bg1"/>
                      </a:solidFill>
                      <a:prstDash val="solid"/>
                    </a:lnT>
                    <a:lnB w="12700" cmpd="sng">
                      <a:solidFill>
                        <a:schemeClr val="bg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8887866"/>
                  </a:ext>
                </a:extLst>
              </a:tr>
            </a:tbl>
          </a:graphicData>
        </a:graphic>
      </p:graphicFrame>
      <p:pic>
        <p:nvPicPr>
          <p:cNvPr id="7" name="Picture 2" descr="A picture containing plate, table, food, coffee&#10;&#10;Description automatically generated">
            <a:extLst>
              <a:ext uri="{FF2B5EF4-FFF2-40B4-BE49-F238E27FC236}">
                <a16:creationId xmlns:a16="http://schemas.microsoft.com/office/drawing/2014/main" id="{086613AE-7C64-A727-86CE-A412EB9E21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90" b="7998"/>
          <a:stretch>
            <a:fillRect/>
          </a:stretch>
        </p:blipFill>
        <p:spPr bwMode="auto">
          <a:xfrm>
            <a:off x="6674723" y="6896466"/>
            <a:ext cx="1533336" cy="1438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CF729B3-2227-E12A-154E-D9D21FA7A49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995014" y="6938913"/>
            <a:ext cx="1526936" cy="127957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58C34A6-0298-7479-32D4-749345F096D6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879600" y="6992919"/>
            <a:ext cx="1963737" cy="134780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FEFFCB6-03EC-270B-4EAC-528C0003D6FC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240209" y="2679785"/>
            <a:ext cx="1463167" cy="133514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A49D3D2-0F3B-52F8-6F92-8006228859AC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9109770" y="4895912"/>
            <a:ext cx="1146147" cy="111566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3FD11C6-C631-B207-5578-1ACDD9577756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408718" y="4751619"/>
            <a:ext cx="1512000" cy="15120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83DE299D-AA7B-46B7-AD99-5E6AD68727BA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9355185" y="502221"/>
            <a:ext cx="1897470" cy="537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9159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0F3B5B-CB82-C9FB-38DE-A371045AA5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74D9D59-15F9-F264-84BB-7A5D5B2E20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716000" cy="10287000"/>
          </a:xfrm>
          <a:prstGeom prst="rect">
            <a:avLst/>
          </a:prstGeom>
        </p:spPr>
      </p:pic>
      <p:graphicFrame>
        <p:nvGraphicFramePr>
          <p:cNvPr id="110" name="Table 109">
            <a:extLst>
              <a:ext uri="{FF2B5EF4-FFF2-40B4-BE49-F238E27FC236}">
                <a16:creationId xmlns:a16="http://schemas.microsoft.com/office/drawing/2014/main" id="{D24D0927-B39D-9378-BCE4-5060F86BAC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6822336"/>
              </p:ext>
            </p:extLst>
          </p:nvPr>
        </p:nvGraphicFramePr>
        <p:xfrm>
          <a:off x="597756" y="1512813"/>
          <a:ext cx="12412800" cy="73068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4800">
                  <a:extLst>
                    <a:ext uri="{9D8B030D-6E8A-4147-A177-3AD203B41FA5}">
                      <a16:colId xmlns:a16="http://schemas.microsoft.com/office/drawing/2014/main" val="1917157706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1257960483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3704868386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4092775209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2833176240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2375869498"/>
                    </a:ext>
                  </a:extLst>
                </a:gridCol>
              </a:tblGrid>
              <a:tr h="607572">
                <a:tc>
                  <a:txBody>
                    <a:bodyPr/>
                    <a:lstStyle/>
                    <a:p>
                      <a:pPr algn="ctr"/>
                      <a:endParaRPr lang="en-GB" sz="2100" b="0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latin typeface="Barlow Condensed Bold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solidFill>
                            <a:schemeClr val="bg1"/>
                          </a:solidFill>
                          <a:latin typeface="Barlow Condensed Bold"/>
                        </a:rPr>
                        <a:t>MONDAY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solidFill>
                            <a:schemeClr val="bg1"/>
                          </a:solidFill>
                          <a:latin typeface="Barlow Condensed Bold"/>
                        </a:rPr>
                        <a:t>TUESDAY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solidFill>
                            <a:schemeClr val="bg1"/>
                          </a:solidFill>
                          <a:latin typeface="Barlow Condensed Bold"/>
                        </a:rPr>
                        <a:t>WEDNESDAY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solidFill>
                            <a:schemeClr val="bg1"/>
                          </a:solidFill>
                          <a:latin typeface="Barlow Condensed Bold"/>
                        </a:rPr>
                        <a:t>THURSDAY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FRIDAY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1604415"/>
                  </a:ext>
                </a:extLst>
              </a:tr>
              <a:tr h="2233104">
                <a:tc>
                  <a:txBody>
                    <a:bodyPr/>
                    <a:lstStyle/>
                    <a:p>
                      <a:pPr algn="ctr">
                        <a:lnSpc>
                          <a:spcPts val="1960"/>
                        </a:lnSpc>
                      </a:pPr>
                      <a:r>
                        <a:rPr lang="en-GB" sz="2000" b="1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Barlow Condensed Bold" panose="020B0604020202020204" charset="0"/>
                        </a:rPr>
                        <a:t>OPTION 1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nva Sans Bold"/>
                        </a:rPr>
                        <a:t>Fish finger wrap with wedges </a:t>
                      </a:r>
                    </a:p>
                    <a:p>
                      <a:pPr algn="ctr">
                        <a:lnSpc>
                          <a:spcPts val="1960"/>
                        </a:lnSpc>
                      </a:pPr>
                      <a:endParaRPr lang="en-GB" sz="1200" dirty="0">
                        <a:solidFill>
                          <a:schemeClr val="tx1"/>
                        </a:solidFill>
                        <a:latin typeface="Canva San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Beef Chilli with Rice &amp; Sweetcorn &amp; Cucumber Salsa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 Roast Pork, Roast Potatoes &amp; Gravy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Greek Chicken Pitta with Herby Rice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Battered Fish with Chips &amp; Tomato Ketchup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9949154"/>
                  </a:ext>
                </a:extLst>
              </a:tr>
              <a:tr h="2233104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Barlow Condensed Bold" panose="020B0604020202020204" charset="0"/>
                        </a:rPr>
                        <a:t>OPTION 2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Summer Pizza with salas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Spaghetti &amp; Vegan Meatballs in a Tomato Sauce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Vegetarian Wellington, Roast Potatoes &amp; Gravy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Spinach &amp; Cheese Whirl with Herby Rice &amp; Tzatziki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Cheesy Broccoli Frittata with Chips &amp; Tomato Ketchup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3764832"/>
                  </a:ext>
                </a:extLst>
              </a:tr>
              <a:tr h="2233104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Barlow Condensed Bold" panose="020B0604020202020204" charset="0"/>
                          <a:ea typeface="+mn-ea"/>
                          <a:cs typeface="+mn-cs"/>
                        </a:rPr>
                        <a:t>DESSERT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Iced Vanilla Sponge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Peaches &amp; Ice Cream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Freshly Chopped Fruit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Jam &amp; Coconut Sponge with ice cream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Oaty Cookie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3234578"/>
                  </a:ext>
                </a:extLst>
              </a:tr>
            </a:tbl>
          </a:graphicData>
        </a:graphic>
      </p:graphicFrame>
      <p:sp>
        <p:nvSpPr>
          <p:cNvPr id="79" name="TextBox 79">
            <a:extLst>
              <a:ext uri="{FF2B5EF4-FFF2-40B4-BE49-F238E27FC236}">
                <a16:creationId xmlns:a16="http://schemas.microsoft.com/office/drawing/2014/main" id="{0697AA00-68C8-DC66-866C-509EA52E549E}"/>
              </a:ext>
            </a:extLst>
          </p:cNvPr>
          <p:cNvSpPr txBox="1"/>
          <p:nvPr/>
        </p:nvSpPr>
        <p:spPr>
          <a:xfrm>
            <a:off x="4973734" y="163850"/>
            <a:ext cx="3768532" cy="11099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660"/>
              </a:lnSpc>
              <a:spcBef>
                <a:spcPct val="0"/>
              </a:spcBef>
            </a:pPr>
            <a:r>
              <a:rPr lang="en-US" sz="6900" spc="-103">
                <a:solidFill>
                  <a:schemeClr val="bg1"/>
                </a:solidFill>
                <a:latin typeface="Barlow Condensed Bold"/>
              </a:rPr>
              <a:t>WEEK TWO</a:t>
            </a:r>
          </a:p>
        </p:txBody>
      </p:sp>
      <p:pic>
        <p:nvPicPr>
          <p:cNvPr id="15" name="Picture 14" descr="A plate of food on a wood table&#10;&#10;AI-generated content may be incorrect.">
            <a:extLst>
              <a:ext uri="{FF2B5EF4-FFF2-40B4-BE49-F238E27FC236}">
                <a16:creationId xmlns:a16="http://schemas.microsoft.com/office/drawing/2014/main" id="{7EDEB9E6-CB36-74B9-9F62-5D1F98222B6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68" b="8700"/>
          <a:stretch>
            <a:fillRect/>
          </a:stretch>
        </p:blipFill>
        <p:spPr>
          <a:xfrm>
            <a:off x="4379675" y="5016273"/>
            <a:ext cx="1435647" cy="1412615"/>
          </a:xfrm>
          <a:prstGeom prst="rect">
            <a:avLst/>
          </a:prstGeom>
        </p:spPr>
      </p:pic>
      <p:pic>
        <p:nvPicPr>
          <p:cNvPr id="16" name="Picture 15" descr="A plate of food with a side of salad&#10;&#10;AI-generated content may be incorrect.">
            <a:extLst>
              <a:ext uri="{FF2B5EF4-FFF2-40B4-BE49-F238E27FC236}">
                <a16:creationId xmlns:a16="http://schemas.microsoft.com/office/drawing/2014/main" id="{4F7A7F99-5D37-7234-D10D-53B101E031F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33" b="6133"/>
          <a:stretch>
            <a:fillRect/>
          </a:stretch>
        </p:blipFill>
        <p:spPr>
          <a:xfrm>
            <a:off x="11273341" y="5132662"/>
            <a:ext cx="1122753" cy="133532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E535C97-E8EC-D448-64EE-43135139AC3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7"/>
          <a:stretch>
            <a:fillRect/>
          </a:stretch>
        </p:blipFill>
        <p:spPr>
          <a:xfrm>
            <a:off x="8989829" y="5027294"/>
            <a:ext cx="1410528" cy="146711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3EA468D-12ED-D0D8-E673-61DF593CF09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64" b="12889"/>
          <a:stretch>
            <a:fillRect/>
          </a:stretch>
        </p:blipFill>
        <p:spPr>
          <a:xfrm>
            <a:off x="2092681" y="4922371"/>
            <a:ext cx="1414010" cy="141019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DDAA099-2DD9-F388-DDC7-F067DA2D64F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313749" y="2907158"/>
            <a:ext cx="1515093" cy="137839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F6B8347-014D-0653-052A-250E0FA3BFA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8123" y="4978860"/>
            <a:ext cx="1515092" cy="156398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C83B376-BFB5-1D21-CD7D-2EB44B462DB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14" t="5096" r="12194" b="9373"/>
          <a:stretch>
            <a:fillRect/>
          </a:stretch>
        </p:blipFill>
        <p:spPr>
          <a:xfrm rot="10800000">
            <a:off x="11186748" y="2835557"/>
            <a:ext cx="1401407" cy="141697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98E3E3A-E20B-E344-E5B7-7D30A2FD5D0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1" t="23373" r="4653" b="10814"/>
          <a:stretch>
            <a:fillRect/>
          </a:stretch>
        </p:blipFill>
        <p:spPr>
          <a:xfrm>
            <a:off x="4296139" y="7131525"/>
            <a:ext cx="1519183" cy="147688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DE3B41B0-5007-7C3F-7330-A62044271E83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46" r="6174" b="3273"/>
          <a:stretch>
            <a:fillRect/>
          </a:stretch>
        </p:blipFill>
        <p:spPr>
          <a:xfrm>
            <a:off x="8885262" y="7140539"/>
            <a:ext cx="1458251" cy="1458858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553A55DE-5470-194B-A5B4-C1639A9FD067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6" t="12382" r="6394" b="14030"/>
          <a:stretch>
            <a:fillRect/>
          </a:stretch>
        </p:blipFill>
        <p:spPr>
          <a:xfrm>
            <a:off x="2044314" y="7128297"/>
            <a:ext cx="1500713" cy="1483342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65BB0EA0-B888-7AC8-95BB-28E4079E9750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12" t="17694" r="10134" b="5411"/>
          <a:stretch>
            <a:fillRect/>
          </a:stretch>
        </p:blipFill>
        <p:spPr>
          <a:xfrm>
            <a:off x="11068972" y="7116541"/>
            <a:ext cx="1530652" cy="150685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12FBA41-896B-CCC6-6D20-2956DC25A9B1}"/>
              </a:ext>
            </a:extLst>
          </p:cNvPr>
          <p:cNvSpPr txBox="1"/>
          <p:nvPr/>
        </p:nvSpPr>
        <p:spPr>
          <a:xfrm>
            <a:off x="1720161" y="8775508"/>
            <a:ext cx="57593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Barlow Condensed Bold" panose="020B0604020202020204" charset="0"/>
              </a:rPr>
              <a:t>*VEGETABLES AND SIDES MAY DIFFER THAN THOSE SHOWN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AE37704-959A-8442-5F62-29E61FA99745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0" t="10216" r="3170" b="9386"/>
          <a:stretch>
            <a:fillRect/>
          </a:stretch>
        </p:blipFill>
        <p:spPr>
          <a:xfrm>
            <a:off x="6580825" y="7128297"/>
            <a:ext cx="1489011" cy="148334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607C235-BF5B-04B0-DA4F-999858E6ECD8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965633" y="2840678"/>
            <a:ext cx="1347333" cy="13290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01EC01E-AE1C-03E7-28FE-C11A54FFAE5E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044314" y="2859465"/>
            <a:ext cx="1530229" cy="145707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419895B-A8C8-59D9-6443-53B6E66F390F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651692" y="2797496"/>
            <a:ext cx="1377815" cy="139000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EF9B53B-DC8F-4502-841F-C335037C3C9B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9251285" y="461377"/>
            <a:ext cx="1935463" cy="662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6038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630F95-1E79-6422-566D-B4825DCAE3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08441F3-8D78-F33E-F7E0-45AECF0E1D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716000" cy="10287000"/>
          </a:xfrm>
          <a:prstGeom prst="rect">
            <a:avLst/>
          </a:prstGeom>
        </p:spPr>
      </p:pic>
      <p:graphicFrame>
        <p:nvGraphicFramePr>
          <p:cNvPr id="110" name="Table 109">
            <a:extLst>
              <a:ext uri="{FF2B5EF4-FFF2-40B4-BE49-F238E27FC236}">
                <a16:creationId xmlns:a16="http://schemas.microsoft.com/office/drawing/2014/main" id="{CE9BC01A-D20A-0E01-BEE5-30528DE7E5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4512280"/>
              </p:ext>
            </p:extLst>
          </p:nvPr>
        </p:nvGraphicFramePr>
        <p:xfrm>
          <a:off x="670619" y="1564162"/>
          <a:ext cx="12412800" cy="7044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4800">
                  <a:extLst>
                    <a:ext uri="{9D8B030D-6E8A-4147-A177-3AD203B41FA5}">
                      <a16:colId xmlns:a16="http://schemas.microsoft.com/office/drawing/2014/main" val="3366165813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1257960483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3704868386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4092775209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2833176240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2375869498"/>
                    </a:ext>
                  </a:extLst>
                </a:gridCol>
              </a:tblGrid>
              <a:tr h="520183">
                <a:tc>
                  <a:txBody>
                    <a:bodyPr/>
                    <a:lstStyle/>
                    <a:p>
                      <a:pPr algn="ctr"/>
                      <a:endParaRPr lang="en-GB" sz="2100" b="0" dirty="0">
                        <a:solidFill>
                          <a:schemeClr val="bg1"/>
                        </a:solidFill>
                        <a:latin typeface="Barlow Condensed Bold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solidFill>
                            <a:schemeClr val="bg1"/>
                          </a:solidFill>
                          <a:latin typeface="Barlow Condensed Bold"/>
                        </a:rPr>
                        <a:t>MONDAY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TUESDAY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WEDNESDAY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THURSDAY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FRIDAY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1604415"/>
                  </a:ext>
                </a:extLst>
              </a:tr>
              <a:tr h="1997168">
                <a:tc>
                  <a:txBody>
                    <a:bodyPr/>
                    <a:lstStyle/>
                    <a:p>
                      <a:pPr algn="ctr">
                        <a:lnSpc>
                          <a:spcPts val="1960"/>
                        </a:lnSpc>
                      </a:pPr>
                      <a:r>
                        <a:rPr lang="en-GB" sz="2000" b="1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Barlow Condensed Bold" panose="020B0604020202020204" charset="0"/>
                        </a:rPr>
                        <a:t>OPTION 1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nva Sans Bold"/>
                        </a:rPr>
                        <a:t>Tomato Pasta</a:t>
                      </a:r>
                    </a:p>
                    <a:p>
                      <a:pPr algn="ctr">
                        <a:lnSpc>
                          <a:spcPts val="1960"/>
                        </a:lnSpc>
                      </a:pPr>
                      <a:endParaRPr lang="en-GB" sz="1200" dirty="0">
                        <a:solidFill>
                          <a:schemeClr val="tx1"/>
                        </a:solidFill>
                        <a:latin typeface="Canva San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noProof="0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Beef Burger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noProof="0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with Potato Wedges &amp; Rainbow Slaw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Chicken Sausage, Roast Potatoes &amp; Gravy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Chef Shilpa’s Chicken Korma with Rice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Fish Fingers with Chips &amp; Tomato Ketchup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9949154"/>
                  </a:ext>
                </a:extLst>
              </a:tr>
              <a:tr h="2196873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Barlow Condensed Bold" panose="020B0604020202020204" charset="0"/>
                        </a:rPr>
                        <a:t>OPTION 2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Cheese &amp; Tomato Pizza with wedges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Mexican Bean Roll with New Potatoes &amp; Rainbow Slaw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Vegetable Loaf, Mashed Potatoes &amp; Gravy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All Day Vegetarian Breakfast 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anva Sans Bold" panose="020B0604020202020204" charset="0"/>
                        </a:rPr>
                        <a:t>Cowboy Sausage and Bean Hotpot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3764832"/>
                  </a:ext>
                </a:extLst>
              </a:tr>
              <a:tr h="2196873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Barlow Condensed Bold" panose="020B0604020202020204" charset="0"/>
                          <a:ea typeface="+mn-ea"/>
                          <a:cs typeface="+mn-cs"/>
                        </a:rPr>
                        <a:t>DESSERT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anva Sans Bold" panose="020B0604020202020204" charset="0"/>
                        </a:rPr>
                        <a:t>Pineapple Upside Down Cake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Cheese &amp; Crackers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Fruit Medley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Strawberry &amp; Apple Crumble with ice cream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Vanilla Shortbread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3234578"/>
                  </a:ext>
                </a:extLst>
              </a:tr>
            </a:tbl>
          </a:graphicData>
        </a:graphic>
      </p:graphicFrame>
      <p:sp>
        <p:nvSpPr>
          <p:cNvPr id="79" name="TextBox 79">
            <a:extLst>
              <a:ext uri="{FF2B5EF4-FFF2-40B4-BE49-F238E27FC236}">
                <a16:creationId xmlns:a16="http://schemas.microsoft.com/office/drawing/2014/main" id="{520B45B0-0207-FB78-84E3-A7E08FBA7961}"/>
              </a:ext>
            </a:extLst>
          </p:cNvPr>
          <p:cNvSpPr txBox="1"/>
          <p:nvPr/>
        </p:nvSpPr>
        <p:spPr>
          <a:xfrm>
            <a:off x="4973734" y="163850"/>
            <a:ext cx="4002626" cy="11099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660"/>
              </a:lnSpc>
              <a:spcBef>
                <a:spcPct val="0"/>
              </a:spcBef>
            </a:pPr>
            <a:r>
              <a:rPr lang="en-US" sz="6900" spc="-103">
                <a:solidFill>
                  <a:schemeClr val="bg1"/>
                </a:solidFill>
                <a:latin typeface="Barlow Condensed Bold"/>
              </a:rPr>
              <a:t>WEEK THREE</a:t>
            </a:r>
          </a:p>
        </p:txBody>
      </p:sp>
      <p:pic>
        <p:nvPicPr>
          <p:cNvPr id="5" name="object 2" descr="A plate of food  Description automatically generated with medium confidence">
            <a:extLst>
              <a:ext uri="{FF2B5EF4-FFF2-40B4-BE49-F238E27FC236}">
                <a16:creationId xmlns:a16="http://schemas.microsoft.com/office/drawing/2014/main" id="{15A203AA-8FE4-C22E-C9A5-F3BE014FF3BC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251682" y="2635181"/>
            <a:ext cx="1346985" cy="1389201"/>
          </a:xfrm>
          <a:prstGeom prst="rect">
            <a:avLst/>
          </a:prstGeom>
        </p:spPr>
      </p:pic>
      <p:pic>
        <p:nvPicPr>
          <p:cNvPr id="9" name="object 15" descr="Image">
            <a:extLst>
              <a:ext uri="{FF2B5EF4-FFF2-40B4-BE49-F238E27FC236}">
                <a16:creationId xmlns:a16="http://schemas.microsoft.com/office/drawing/2014/main" id="{2981E02D-9208-0F65-71BE-9DEEFE956315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976360" y="6960885"/>
            <a:ext cx="866140" cy="1002015"/>
          </a:xfrm>
          <a:prstGeom prst="rect">
            <a:avLst/>
          </a:prstGeom>
        </p:spPr>
      </p:pic>
      <p:pic>
        <p:nvPicPr>
          <p:cNvPr id="14" name="Picture 13" descr="A plate of food on a wood table&#10;&#10;AI-generated content may be incorrect.">
            <a:extLst>
              <a:ext uri="{FF2B5EF4-FFF2-40B4-BE49-F238E27FC236}">
                <a16:creationId xmlns:a16="http://schemas.microsoft.com/office/drawing/2014/main" id="{943687C1-E64A-250A-804D-D36F5C0D942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95" b="7666"/>
          <a:stretch>
            <a:fillRect/>
          </a:stretch>
        </p:blipFill>
        <p:spPr>
          <a:xfrm>
            <a:off x="6694901" y="4750345"/>
            <a:ext cx="1397262" cy="1422197"/>
          </a:xfrm>
          <a:prstGeom prst="rect">
            <a:avLst/>
          </a:prstGeom>
        </p:spPr>
      </p:pic>
      <p:pic>
        <p:nvPicPr>
          <p:cNvPr id="16" name="object 10" descr="A plate of pasta and peas  Description automatically generated">
            <a:extLst>
              <a:ext uri="{FF2B5EF4-FFF2-40B4-BE49-F238E27FC236}">
                <a16:creationId xmlns:a16="http://schemas.microsoft.com/office/drawing/2014/main" id="{9A18F19F-4202-37ED-81A8-7737446145AC}"/>
              </a:ext>
            </a:extLst>
          </p:cNvPr>
          <p:cNvPicPr/>
          <p:nvPr/>
        </p:nvPicPr>
        <p:blipFill>
          <a:blip r:embed="rId6" cstate="print"/>
          <a:srcRect l="577" t="8098"/>
          <a:stretch>
            <a:fillRect/>
          </a:stretch>
        </p:blipFill>
        <p:spPr>
          <a:xfrm>
            <a:off x="2182581" y="2688012"/>
            <a:ext cx="1456415" cy="1336371"/>
          </a:xfrm>
          <a:prstGeom prst="rect">
            <a:avLst/>
          </a:prstGeom>
        </p:spPr>
      </p:pic>
      <p:pic>
        <p:nvPicPr>
          <p:cNvPr id="19" name="Picture 2" descr="A plate of food on a wood surface&#10;&#10;Description automatically generated">
            <a:extLst>
              <a:ext uri="{FF2B5EF4-FFF2-40B4-BE49-F238E27FC236}">
                <a16:creationId xmlns:a16="http://schemas.microsoft.com/office/drawing/2014/main" id="{FA38380E-5E7B-0440-909B-0CBBF10C44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409471" y="4732717"/>
            <a:ext cx="1382802" cy="1496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 descr="A plate of food on a wood table&#10;&#10;AI-generated content may be incorrect.">
            <a:extLst>
              <a:ext uri="{FF2B5EF4-FFF2-40B4-BE49-F238E27FC236}">
                <a16:creationId xmlns:a16="http://schemas.microsoft.com/office/drawing/2014/main" id="{8A8BF491-61D0-D26C-0578-31D1125826C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81749" y="2623763"/>
            <a:ext cx="1336369" cy="146487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B97D5A0-0B11-32B4-048C-B6936F1960B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72" b="15559"/>
          <a:stretch>
            <a:fillRect/>
          </a:stretch>
        </p:blipFill>
        <p:spPr>
          <a:xfrm>
            <a:off x="9055253" y="2635181"/>
            <a:ext cx="1346985" cy="138920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49CE9506-B484-9AC2-3CF8-DA4C192EFDB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516" y="4699884"/>
            <a:ext cx="1526866" cy="147265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2C8071AF-6849-82C7-475C-9D013CE79A70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9" t="11711" r="14476" b="11802"/>
          <a:stretch>
            <a:fillRect/>
          </a:stretch>
        </p:blipFill>
        <p:spPr>
          <a:xfrm>
            <a:off x="11144580" y="6974985"/>
            <a:ext cx="1432824" cy="1423856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6B0A79EB-1851-0AC5-F7AE-CBBE3DD85FD3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96" t="834" r="16218"/>
          <a:stretch>
            <a:fillRect/>
          </a:stretch>
        </p:blipFill>
        <p:spPr>
          <a:xfrm>
            <a:off x="4403488" y="6960885"/>
            <a:ext cx="1492893" cy="1452057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423D14A3-96F5-7682-BD10-E72EFD32C9A2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l="4551" b="8774"/>
          <a:stretch>
            <a:fillRect/>
          </a:stretch>
        </p:blipFill>
        <p:spPr>
          <a:xfrm>
            <a:off x="2214561" y="6960884"/>
            <a:ext cx="1456415" cy="1452058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9DD57483-9F9F-A232-E8A6-BC12DB1607B5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9" r="6217"/>
          <a:stretch>
            <a:fillRect/>
          </a:stretch>
        </p:blipFill>
        <p:spPr>
          <a:xfrm>
            <a:off x="11171066" y="4693838"/>
            <a:ext cx="1547314" cy="147870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3121158-0D4A-CDA5-E1CF-4797FB06FF00}"/>
              </a:ext>
            </a:extLst>
          </p:cNvPr>
          <p:cNvSpPr txBox="1"/>
          <p:nvPr/>
        </p:nvSpPr>
        <p:spPr>
          <a:xfrm>
            <a:off x="1720161" y="8707268"/>
            <a:ext cx="57593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Barlow Condensed Bold" panose="020B0604020202020204" charset="0"/>
              </a:rPr>
              <a:t>*VEGETABLES AND SIDES MAY DIFFER THAN THOSE SHOWN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8918C23-1259-CAB6-9E2F-2DBD9C1D131A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83" t="12382" r="2133" b="8192"/>
          <a:stretch>
            <a:fillRect/>
          </a:stretch>
        </p:blipFill>
        <p:spPr>
          <a:xfrm>
            <a:off x="6694901" y="6931627"/>
            <a:ext cx="1525860" cy="151057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AE1A258-1A3F-32F3-06DE-B5842419C282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969712" y="2719274"/>
            <a:ext cx="1097375" cy="114005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157CDBA-6820-6B3B-8335-010C57D7A5AF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188402" y="4655251"/>
            <a:ext cx="1414395" cy="140829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D01527F-AF1F-CFCF-B69A-7B081BB62723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9643261" y="7721600"/>
            <a:ext cx="994576" cy="68262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E4EFAC3-EAFC-4B7E-9FF8-B9562B2C73B5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9842500" y="469369"/>
            <a:ext cx="1286754" cy="616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8284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7C5BE8D-FCB9-46CF-91A6-893D441068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716000" cy="10287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CDE3C83-99BF-4F58-9F5A-828E3B971A22}"/>
              </a:ext>
            </a:extLst>
          </p:cNvPr>
          <p:cNvSpPr txBox="1"/>
          <p:nvPr/>
        </p:nvSpPr>
        <p:spPr>
          <a:xfrm>
            <a:off x="764274" y="298634"/>
            <a:ext cx="12187451" cy="12022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966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900" b="0" i="0" u="none" strike="noStrike" kern="1200" cap="none" spc="-103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rlow Condensed Bold"/>
                <a:ea typeface="+mn-ea"/>
                <a:cs typeface="+mn-cs"/>
              </a:rPr>
              <a:t>Jacket potato and sandwich options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29CACCB2-07EC-487D-8B0B-7B5E074B28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7281237"/>
              </p:ext>
            </p:extLst>
          </p:nvPr>
        </p:nvGraphicFramePr>
        <p:xfrm>
          <a:off x="647999" y="1733831"/>
          <a:ext cx="12420000" cy="68193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5215">
                  <a:extLst>
                    <a:ext uri="{9D8B030D-6E8A-4147-A177-3AD203B41FA5}">
                      <a16:colId xmlns:a16="http://schemas.microsoft.com/office/drawing/2014/main" val="2110052291"/>
                    </a:ext>
                  </a:extLst>
                </a:gridCol>
                <a:gridCol w="2102169">
                  <a:extLst>
                    <a:ext uri="{9D8B030D-6E8A-4147-A177-3AD203B41FA5}">
                      <a16:colId xmlns:a16="http://schemas.microsoft.com/office/drawing/2014/main" val="1257960483"/>
                    </a:ext>
                  </a:extLst>
                </a:gridCol>
                <a:gridCol w="2273154">
                  <a:extLst>
                    <a:ext uri="{9D8B030D-6E8A-4147-A177-3AD203B41FA5}">
                      <a16:colId xmlns:a16="http://schemas.microsoft.com/office/drawing/2014/main" val="3704868386"/>
                    </a:ext>
                  </a:extLst>
                </a:gridCol>
                <a:gridCol w="2273154">
                  <a:extLst>
                    <a:ext uri="{9D8B030D-6E8A-4147-A177-3AD203B41FA5}">
                      <a16:colId xmlns:a16="http://schemas.microsoft.com/office/drawing/2014/main" val="4092775209"/>
                    </a:ext>
                  </a:extLst>
                </a:gridCol>
                <a:gridCol w="2273154">
                  <a:extLst>
                    <a:ext uri="{9D8B030D-6E8A-4147-A177-3AD203B41FA5}">
                      <a16:colId xmlns:a16="http://schemas.microsoft.com/office/drawing/2014/main" val="2833176240"/>
                    </a:ext>
                  </a:extLst>
                </a:gridCol>
                <a:gridCol w="2273154">
                  <a:extLst>
                    <a:ext uri="{9D8B030D-6E8A-4147-A177-3AD203B41FA5}">
                      <a16:colId xmlns:a16="http://schemas.microsoft.com/office/drawing/2014/main" val="2375869498"/>
                    </a:ext>
                  </a:extLst>
                </a:gridCol>
              </a:tblGrid>
              <a:tr h="545537">
                <a:tc>
                  <a:txBody>
                    <a:bodyPr/>
                    <a:lstStyle/>
                    <a:p>
                      <a:pPr algn="ctr"/>
                      <a:endParaRPr lang="en-GB" sz="2100" b="0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latin typeface="Barlow Condensed Bold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C6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solidFill>
                            <a:schemeClr val="bg1"/>
                          </a:solidFill>
                          <a:latin typeface="Barlow Condensed Bold"/>
                        </a:rPr>
                        <a:t>MONDAY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solidFill>
                            <a:schemeClr val="bg1"/>
                          </a:solidFill>
                          <a:latin typeface="Barlow Condensed Bold"/>
                        </a:rPr>
                        <a:t>TUESDAY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solidFill>
                            <a:schemeClr val="bg1"/>
                          </a:solidFill>
                          <a:latin typeface="Barlow Condensed Bold"/>
                        </a:rPr>
                        <a:t>WEDNESDAY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solidFill>
                            <a:schemeClr val="bg1"/>
                          </a:solidFill>
                          <a:latin typeface="Barlow Condensed Bold"/>
                        </a:rPr>
                        <a:t>THURSDAY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solidFill>
                            <a:schemeClr val="bg1"/>
                          </a:solidFill>
                          <a:latin typeface="Barlow Condensed Bold"/>
                        </a:rPr>
                        <a:t>FRIDAY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1604415"/>
                  </a:ext>
                </a:extLst>
              </a:tr>
              <a:tr h="1125146">
                <a:tc>
                  <a:txBody>
                    <a:bodyPr/>
                    <a:lstStyle/>
                    <a:p>
                      <a:pPr algn="ctr">
                        <a:lnSpc>
                          <a:spcPts val="1960"/>
                        </a:lnSpc>
                      </a:pPr>
                      <a:r>
                        <a:rPr lang="en-GB" sz="2000" b="1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Barlow Condensed Bold" panose="020B0604020202020204" charset="0"/>
                        </a:rPr>
                        <a:t>JACKET POTATO (beans, cheese or tuna)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>
                        <a:solidFill>
                          <a:srgbClr val="000000"/>
                        </a:solidFill>
                        <a:latin typeface="Canva Sans Bold" panose="020B0604020202020204" charset="0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>
                        <a:solidFill>
                          <a:srgbClr val="000000"/>
                        </a:solidFill>
                        <a:latin typeface="Canva Sans Bold" panose="020B0604020202020204" charset="0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>
                        <a:solidFill>
                          <a:srgbClr val="000000"/>
                        </a:solidFill>
                        <a:latin typeface="Canva Sans Bold" panose="020B0604020202020204" charset="0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>
                        <a:solidFill>
                          <a:srgbClr val="000000"/>
                        </a:solidFill>
                        <a:latin typeface="Canva Sans Bold" panose="020B0604020202020204" charset="0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>
                        <a:solidFill>
                          <a:srgbClr val="000000"/>
                        </a:solidFill>
                        <a:latin typeface="Canva Sans Bold" panose="020B0604020202020204" charset="0"/>
                      </a:endParaRPr>
                    </a:p>
                    <a:p>
                      <a:pPr algn="ctr">
                        <a:lnSpc>
                          <a:spcPts val="1960"/>
                        </a:lnSpc>
                      </a:pPr>
                      <a:endParaRPr lang="en-GB" sz="1200" dirty="0">
                        <a:solidFill>
                          <a:schemeClr val="tx1"/>
                        </a:solidFill>
                        <a:latin typeface="Canva Sans Bold" panose="020B0604020202020204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tx1"/>
                        </a:solidFill>
                        <a:latin typeface="Canva Sans Bold" panose="020B0604020202020204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99491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Barlow Condensed Bold" panose="020B0604020202020204" charset="0"/>
                        </a:rPr>
                        <a:t>HAM SANDWICH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tx1"/>
                        </a:solidFill>
                        <a:latin typeface="Canva Sans Bold" panose="020B0604020202020204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i="0" u="none" strike="noStrike" noProof="0" dirty="0">
                        <a:solidFill>
                          <a:schemeClr val="tx1"/>
                        </a:solidFill>
                        <a:latin typeface="Canva Sans Bold" panose="020B0604020202020204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3764832"/>
                  </a:ext>
                </a:extLst>
              </a:tr>
              <a:tr h="1033408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Barlow Condensed Bold" panose="020B0604020202020204" charset="0"/>
                          <a:ea typeface="+mn-ea"/>
                          <a:cs typeface="+mn-cs"/>
                        </a:rPr>
                        <a:t>CHEESE SANDWICH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3234578"/>
                  </a:ext>
                </a:extLst>
              </a:tr>
              <a:tr h="1072857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Barlow Condensed Bold" panose="020B0604020202020204" charset="0"/>
                          <a:ea typeface="+mn-ea"/>
                          <a:cs typeface="+mn-cs"/>
                        </a:rPr>
                        <a:t>TUNA SANDWICH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842207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67F6A189-40EB-4A09-8720-8F772F0065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1283" y="2541082"/>
            <a:ext cx="990738" cy="114316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4640E80-0780-42BB-892A-6E00176D32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7424" y="2541082"/>
            <a:ext cx="990738" cy="114316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CB2DB4D-092A-4282-81B9-05E0E03EFE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5767" y="2541082"/>
            <a:ext cx="990738" cy="114316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5FB8491-ED26-41BC-8885-CD8AC1909F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49380" y="2541082"/>
            <a:ext cx="990738" cy="114316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5DC1B00-FE36-4E7E-98A9-CE6D41675D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48944" y="2541082"/>
            <a:ext cx="990738" cy="114316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BE747B5-3FE5-463A-A8F5-C0FF0A9327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8196" y="4167186"/>
            <a:ext cx="1219370" cy="91452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8EB6290-DEFE-4EAA-9596-07B09A4256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57424" y="4167186"/>
            <a:ext cx="1219370" cy="91452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FEE8BAE-1A41-4AE3-9A99-5A9E9DC9C7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34628" y="4167186"/>
            <a:ext cx="1219370" cy="91452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B3B49A3-290C-47B6-85C2-13A0F26A58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35064" y="4157918"/>
            <a:ext cx="1219370" cy="91452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28C339F-FEA8-4DC2-9610-F54BDAA602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99253" y="4157918"/>
            <a:ext cx="1219370" cy="9145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6378FFA-0E11-4F8B-A418-61E830A1F8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07514" y="5763086"/>
            <a:ext cx="1278276" cy="90164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557CDAC-2503-4D54-A500-3DFBA36A20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09496" y="5740929"/>
            <a:ext cx="1278276" cy="90164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890DF05-4857-4DE4-B25D-B7688095B53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35064" y="5752447"/>
            <a:ext cx="1278276" cy="90164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827ED09-679B-4E25-AD1F-D73170EA23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69800" y="5763086"/>
            <a:ext cx="1278276" cy="90164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0495275-5400-4F4C-8697-F7B819F92E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92702" y="5752448"/>
            <a:ext cx="1278276" cy="90164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8E56C61-7816-4685-A2D0-95ECFB35628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07514" y="7320532"/>
            <a:ext cx="1219370" cy="91452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2809CEEC-27C1-4D49-968D-494BBF9806C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08486" y="7320532"/>
            <a:ext cx="1219370" cy="91452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E8089E2-79ED-44EC-85F0-8374DDF2B8A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46180" y="7320532"/>
            <a:ext cx="1219370" cy="91452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EEDEA1DD-709C-453A-8EA7-7063A9DECB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01920" y="7355367"/>
            <a:ext cx="1219370" cy="91452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C6ACDA14-C466-4205-9BA5-57454F411A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05423" y="7324823"/>
            <a:ext cx="1219370" cy="914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5408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c315347-6dc2-4f31-871c-4fac13c8e90b">
      <Terms xmlns="http://schemas.microsoft.com/office/infopath/2007/PartnerControls"/>
    </lcf76f155ced4ddcb4097134ff3c332f>
    <TaxCatchAll xmlns="abd9c013-afd4-4605-a7aa-45ecbe72d026" xsi:nil="true"/>
    <Document_x0020_Type xmlns="cc315347-6dc2-4f31-871c-4fac13c8e90b">Menus</Document_x0020_Type>
    <NOTES xmlns="cc315347-6dc2-4f31-871c-4fac13c8e90b" xsi:nil="true"/>
    <Tags xmlns="cc315347-6dc2-4f31-871c-4fac13c8e90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A86D735906C2045B630126150A2C9FD" ma:contentTypeVersion="21" ma:contentTypeDescription="Create a new document." ma:contentTypeScope="" ma:versionID="10671a9072849d219ff41260d80cde4c">
  <xsd:schema xmlns:xsd="http://www.w3.org/2001/XMLSchema" xmlns:xs="http://www.w3.org/2001/XMLSchema" xmlns:p="http://schemas.microsoft.com/office/2006/metadata/properties" xmlns:ns2="cc315347-6dc2-4f31-871c-4fac13c8e90b" xmlns:ns3="abd9c013-afd4-4605-a7aa-45ecbe72d026" targetNamespace="http://schemas.microsoft.com/office/2006/metadata/properties" ma:root="true" ma:fieldsID="c92aee4f736b14dc762fcc0d04dea306" ns2:_="" ns3:_="">
    <xsd:import namespace="cc315347-6dc2-4f31-871c-4fac13c8e90b"/>
    <xsd:import namespace="abd9c013-afd4-4605-a7aa-45ecbe72d026"/>
    <xsd:element name="properties">
      <xsd:complexType>
        <xsd:sequence>
          <xsd:element name="documentManagement">
            <xsd:complexType>
              <xsd:all>
                <xsd:element ref="ns2:Document_x0020_Type"/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DateTaken" minOccurs="0"/>
                <xsd:element ref="ns2:Tags" minOccurs="0"/>
                <xsd:element ref="ns2:MediaServiceSearchProperties" minOccurs="0"/>
                <xsd:element ref="ns2:NOT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315347-6dc2-4f31-871c-4fac13c8e90b" elementFormDefault="qualified">
    <xsd:import namespace="http://schemas.microsoft.com/office/2006/documentManagement/types"/>
    <xsd:import namespace="http://schemas.microsoft.com/office/infopath/2007/PartnerControls"/>
    <xsd:element name="Document_x0020_Type" ma:index="8" ma:displayName="Document Type" ma:default="Menus" ma:format="Dropdown" ma:internalName="Document_x0020_Type">
      <xsd:simpleType>
        <xsd:restriction base="dms:Choice">
          <xsd:enumeration value="Menus"/>
          <xsd:enumeration value="Recipes"/>
          <xsd:enumeration value="Allergens"/>
          <xsd:enumeration value="Added Benefits"/>
          <xsd:enumeration value="Standards"/>
          <xsd:enumeration value="Packed Lunch"/>
          <xsd:enumeration value="Theme &amp; Discovery Days"/>
        </xsd:restriction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a60fa401-c735-472c-b85f-e3677d3c5b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Tags" ma:index="22" nillable="true" ma:displayName="Tags" ma:format="Dropdown" ma:internalName="Tags">
      <xsd:simpleType>
        <xsd:restriction base="dms:Choice">
          <xsd:enumeration value="Poster"/>
          <xsd:enumeration value="Bulletin"/>
          <xsd:enumeration value="Offers"/>
          <xsd:enumeration value="Menu"/>
          <xsd:enumeration value="Guide"/>
          <xsd:enumeration value="Recipes"/>
          <xsd:enumeration value="FS13"/>
          <xsd:enumeration value="Digital"/>
        </xsd:restriction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NOTES" ma:index="24" nillable="true" ma:displayName="NOTES" ma:format="Dropdown" ma:internalName="NOTES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d9c013-afd4-4605-a7aa-45ecbe72d026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54521f6-1ebf-4e9c-aee0-7875e57b3681}" ma:internalName="TaxCatchAll" ma:showField="CatchAllData" ma:web="abd9c013-afd4-4605-a7aa-45ecbe72d02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C51A84E-8596-453E-AC24-822B7785F912}">
  <ds:schemaRefs>
    <ds:schemaRef ds:uri="http://purl.org/dc/dcmitype/"/>
    <ds:schemaRef ds:uri="http://www.w3.org/XML/1998/namespace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cfcc8f99-6edd-417c-8b08-e4af51aa64dc"/>
    <ds:schemaRef ds:uri="http://schemas.openxmlformats.org/package/2006/metadata/core-properties"/>
    <ds:schemaRef ds:uri="93f07fc0-f3cc-4d0b-9a4f-54b5dee9d132"/>
    <ds:schemaRef ds:uri="http://purl.org/dc/terms/"/>
    <ds:schemaRef ds:uri="cc315347-6dc2-4f31-871c-4fac13c8e90b"/>
    <ds:schemaRef ds:uri="abd9c013-afd4-4605-a7aa-45ecbe72d026"/>
  </ds:schemaRefs>
</ds:datastoreItem>
</file>

<file path=customXml/itemProps2.xml><?xml version="1.0" encoding="utf-8"?>
<ds:datastoreItem xmlns:ds="http://schemas.openxmlformats.org/officeDocument/2006/customXml" ds:itemID="{2A40F742-1C66-4AA3-905C-B3FC47F03A4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C681B9B-5322-4D69-AEB2-A5F7C062FEB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c315347-6dc2-4f31-871c-4fac13c8e90b"/>
    <ds:schemaRef ds:uri="abd9c013-afd4-4605-a7aa-45ecbe72d02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1753</TotalTime>
  <Words>326</Words>
  <Application>Microsoft Office PowerPoint</Application>
  <PresentationFormat>Custom</PresentationFormat>
  <Paragraphs>127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Canva Sans</vt:lpstr>
      <vt:lpstr>Barlow Condensed Bold</vt:lpstr>
      <vt:lpstr>Arial</vt:lpstr>
      <vt:lpstr>Canva Sans Bold</vt:lpstr>
      <vt:lpstr>Calibri</vt:lpstr>
      <vt:lpstr>Aptos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 ONE</dc:title>
  <dc:creator>Megan Waring</dc:creator>
  <cp:lastModifiedBy>Carly Golding</cp:lastModifiedBy>
  <cp:revision>14</cp:revision>
  <cp:lastPrinted>2026-01-22T11:45:03Z</cp:lastPrinted>
  <dcterms:created xsi:type="dcterms:W3CDTF">2006-08-16T00:00:00Z</dcterms:created>
  <dcterms:modified xsi:type="dcterms:W3CDTF">2026-07-23T15:44:00Z</dcterms:modified>
  <dc:identifier>DAGF9D2QlfU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0x010100FA86D735906C2045B630126150A2C9FD</vt:lpwstr>
  </property>
  <property fmtid="{D5CDD505-2E9C-101B-9397-08002B2CF9AE}" pid="3" name="MediaServiceImageTags">
    <vt:lpwstr/>
  </property>
</Properties>
</file>