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08" r:id="rId1"/>
  </p:sldMasterIdLst>
  <p:notesMasterIdLst>
    <p:notesMasterId r:id="rId19"/>
  </p:notesMasterIdLst>
  <p:sldIdLst>
    <p:sldId id="257" r:id="rId2"/>
    <p:sldId id="330" r:id="rId3"/>
    <p:sldId id="331" r:id="rId4"/>
    <p:sldId id="333" r:id="rId5"/>
    <p:sldId id="337" r:id="rId6"/>
    <p:sldId id="308" r:id="rId7"/>
    <p:sldId id="319" r:id="rId8"/>
    <p:sldId id="320" r:id="rId9"/>
    <p:sldId id="324" r:id="rId10"/>
    <p:sldId id="326" r:id="rId11"/>
    <p:sldId id="334" r:id="rId12"/>
    <p:sldId id="339" r:id="rId13"/>
    <p:sldId id="338" r:id="rId14"/>
    <p:sldId id="335" r:id="rId15"/>
    <p:sldId id="340" r:id="rId16"/>
    <p:sldId id="336" r:id="rId17"/>
    <p:sldId id="329" r:id="rId18"/>
  </p:sldIdLst>
  <p:sldSz cx="9144000" cy="6858000" type="screen4x3"/>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2040"/>
    <a:srgbClr val="0D0C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1" autoAdjust="0"/>
    <p:restoredTop sz="94660"/>
  </p:normalViewPr>
  <p:slideViewPr>
    <p:cSldViewPr>
      <p:cViewPr varScale="1">
        <p:scale>
          <a:sx n="107" d="100"/>
          <a:sy n="107" d="100"/>
        </p:scale>
        <p:origin x="1752"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5290" cy="49593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63032" y="0"/>
            <a:ext cx="2955290" cy="495935"/>
          </a:xfrm>
          <a:prstGeom prst="rect">
            <a:avLst/>
          </a:prstGeom>
        </p:spPr>
        <p:txBody>
          <a:bodyPr vert="horz" lIns="91440" tIns="45720" rIns="91440" bIns="45720" rtlCol="0"/>
          <a:lstStyle>
            <a:lvl1pPr algn="r">
              <a:defRPr sz="1200"/>
            </a:lvl1pPr>
          </a:lstStyle>
          <a:p>
            <a:fld id="{6EDB03A7-99E6-49E3-A60F-50B0EB0AB9E8}" type="datetimeFigureOut">
              <a:rPr lang="en-GB" smtClean="0"/>
              <a:t>08/09/2025</a:t>
            </a:fld>
            <a:endParaRPr lang="en-GB" dirty="0"/>
          </a:p>
        </p:txBody>
      </p:sp>
      <p:sp>
        <p:nvSpPr>
          <p:cNvPr id="4" name="Slide Image Placeholder 3"/>
          <p:cNvSpPr>
            <a:spLocks noGrp="1" noRot="1" noChangeAspect="1"/>
          </p:cNvSpPr>
          <p:nvPr>
            <p:ph type="sldImg" idx="2"/>
          </p:nvPr>
        </p:nvSpPr>
        <p:spPr>
          <a:xfrm>
            <a:off x="930275" y="744538"/>
            <a:ext cx="4959350" cy="3719512"/>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1990" y="4711383"/>
            <a:ext cx="5455920" cy="44634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1044"/>
            <a:ext cx="2955290" cy="49593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63032" y="9421044"/>
            <a:ext cx="2955290" cy="495935"/>
          </a:xfrm>
          <a:prstGeom prst="rect">
            <a:avLst/>
          </a:prstGeom>
        </p:spPr>
        <p:txBody>
          <a:bodyPr vert="horz" lIns="91440" tIns="45720" rIns="91440" bIns="45720" rtlCol="0" anchor="b"/>
          <a:lstStyle>
            <a:lvl1pPr algn="r">
              <a:defRPr sz="1200"/>
            </a:lvl1pPr>
          </a:lstStyle>
          <a:p>
            <a:fld id="{C16A825D-B631-4F97-91A7-5604AEDFFE98}" type="slidenum">
              <a:rPr lang="en-GB" smtClean="0"/>
              <a:t>‹#›</a:t>
            </a:fld>
            <a:endParaRPr lang="en-GB" dirty="0"/>
          </a:p>
        </p:txBody>
      </p:sp>
    </p:spTree>
    <p:extLst>
      <p:ext uri="{BB962C8B-B14F-4D97-AF65-F5344CB8AC3E}">
        <p14:creationId xmlns:p14="http://schemas.microsoft.com/office/powerpoint/2010/main" val="4243822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a:t>
            </a:fld>
            <a:endParaRPr lang="en-GB" dirty="0"/>
          </a:p>
        </p:txBody>
      </p:sp>
    </p:spTree>
    <p:extLst>
      <p:ext uri="{BB962C8B-B14F-4D97-AF65-F5344CB8AC3E}">
        <p14:creationId xmlns:p14="http://schemas.microsoft.com/office/powerpoint/2010/main" val="2072067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6A825D-B631-4F97-91A7-5604AEDFFE98}" type="slidenum">
              <a:rPr lang="en-GB" smtClean="0"/>
              <a:t>2</a:t>
            </a:fld>
            <a:endParaRPr lang="en-GB" dirty="0"/>
          </a:p>
        </p:txBody>
      </p:sp>
    </p:spTree>
    <p:extLst>
      <p:ext uri="{BB962C8B-B14F-4D97-AF65-F5344CB8AC3E}">
        <p14:creationId xmlns:p14="http://schemas.microsoft.com/office/powerpoint/2010/main" val="3812359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6A825D-B631-4F97-91A7-5604AEDFFE98}" type="slidenum">
              <a:rPr lang="en-GB" smtClean="0"/>
              <a:t>3</a:t>
            </a:fld>
            <a:endParaRPr lang="en-GB" dirty="0"/>
          </a:p>
        </p:txBody>
      </p:sp>
    </p:spTree>
    <p:extLst>
      <p:ext uri="{BB962C8B-B14F-4D97-AF65-F5344CB8AC3E}">
        <p14:creationId xmlns:p14="http://schemas.microsoft.com/office/powerpoint/2010/main" val="2759163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6A825D-B631-4F97-91A7-5604AEDFFE98}" type="slidenum">
              <a:rPr lang="en-GB" smtClean="0"/>
              <a:t>4</a:t>
            </a:fld>
            <a:endParaRPr lang="en-GB" dirty="0"/>
          </a:p>
        </p:txBody>
      </p:sp>
    </p:spTree>
    <p:extLst>
      <p:ext uri="{BB962C8B-B14F-4D97-AF65-F5344CB8AC3E}">
        <p14:creationId xmlns:p14="http://schemas.microsoft.com/office/powerpoint/2010/main" val="189995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6</a:t>
            </a:fld>
            <a:endParaRPr lang="en-GB" dirty="0"/>
          </a:p>
        </p:txBody>
      </p:sp>
    </p:spTree>
    <p:extLst>
      <p:ext uri="{BB962C8B-B14F-4D97-AF65-F5344CB8AC3E}">
        <p14:creationId xmlns:p14="http://schemas.microsoft.com/office/powerpoint/2010/main" val="1990987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7</a:t>
            </a:fld>
            <a:endParaRPr lang="en-GB" dirty="0"/>
          </a:p>
        </p:txBody>
      </p:sp>
    </p:spTree>
    <p:extLst>
      <p:ext uri="{BB962C8B-B14F-4D97-AF65-F5344CB8AC3E}">
        <p14:creationId xmlns:p14="http://schemas.microsoft.com/office/powerpoint/2010/main" val="39595424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8</a:t>
            </a:fld>
            <a:endParaRPr lang="en-GB" dirty="0"/>
          </a:p>
        </p:txBody>
      </p:sp>
    </p:spTree>
    <p:extLst>
      <p:ext uri="{BB962C8B-B14F-4D97-AF65-F5344CB8AC3E}">
        <p14:creationId xmlns:p14="http://schemas.microsoft.com/office/powerpoint/2010/main" val="979414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9</a:t>
            </a:fld>
            <a:endParaRPr lang="en-GB" dirty="0"/>
          </a:p>
        </p:txBody>
      </p:sp>
    </p:spTree>
    <p:extLst>
      <p:ext uri="{BB962C8B-B14F-4D97-AF65-F5344CB8AC3E}">
        <p14:creationId xmlns:p14="http://schemas.microsoft.com/office/powerpoint/2010/main" val="1316332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10</a:t>
            </a:fld>
            <a:endParaRPr lang="en-GB" dirty="0"/>
          </a:p>
        </p:txBody>
      </p:sp>
    </p:spTree>
    <p:extLst>
      <p:ext uri="{BB962C8B-B14F-4D97-AF65-F5344CB8AC3E}">
        <p14:creationId xmlns:p14="http://schemas.microsoft.com/office/powerpoint/2010/main" val="421314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11</a:t>
            </a:fld>
            <a:endParaRPr lang="en-GB" dirty="0"/>
          </a:p>
        </p:txBody>
      </p:sp>
    </p:spTree>
    <p:extLst>
      <p:ext uri="{BB962C8B-B14F-4D97-AF65-F5344CB8AC3E}">
        <p14:creationId xmlns:p14="http://schemas.microsoft.com/office/powerpoint/2010/main" val="12303546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12</a:t>
            </a:fld>
            <a:endParaRPr lang="en-GB" dirty="0"/>
          </a:p>
        </p:txBody>
      </p:sp>
    </p:spTree>
    <p:extLst>
      <p:ext uri="{BB962C8B-B14F-4D97-AF65-F5344CB8AC3E}">
        <p14:creationId xmlns:p14="http://schemas.microsoft.com/office/powerpoint/2010/main" val="39788613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13</a:t>
            </a:fld>
            <a:endParaRPr lang="en-GB" dirty="0"/>
          </a:p>
        </p:txBody>
      </p:sp>
    </p:spTree>
    <p:extLst>
      <p:ext uri="{BB962C8B-B14F-4D97-AF65-F5344CB8AC3E}">
        <p14:creationId xmlns:p14="http://schemas.microsoft.com/office/powerpoint/2010/main" val="4156449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14</a:t>
            </a:fld>
            <a:endParaRPr lang="en-GB" dirty="0"/>
          </a:p>
        </p:txBody>
      </p:sp>
    </p:spTree>
    <p:extLst>
      <p:ext uri="{BB962C8B-B14F-4D97-AF65-F5344CB8AC3E}">
        <p14:creationId xmlns:p14="http://schemas.microsoft.com/office/powerpoint/2010/main" val="38044534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promote reading within our school and to encourage the pleasure of reading more challenging texts, we have a specific Year Six book selection. Within the library we have an additional reading section where these books can only be borrowed by pupils in this year group.</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believe that it is important the children’s reading abilities are challenged and this means giving them access to a range of different authors and books. Books marked 11+ or teen are included in our Year Six selection and can include some varieties in vocabulary, including swear words, alongside more mature content. Although the content of these books and the vocabulary can be slightly risqué at times, we believe that using more challenging books can support the children’s learning, provided they take a mature and sensible attitude.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Please tell us if you don’t want your child to have access.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understand that not all parents/</a:t>
            </a:r>
            <a:r>
              <a:rPr lang="en-US" sz="1200" kern="1200" dirty="0" err="1">
                <a:solidFill>
                  <a:schemeClr val="tx1"/>
                </a:solidFill>
                <a:effectLst/>
                <a:latin typeface="+mn-lt"/>
                <a:ea typeface="+mn-ea"/>
                <a:cs typeface="+mn-cs"/>
              </a:rPr>
              <a:t>carers</a:t>
            </a:r>
            <a:r>
              <a:rPr lang="en-US" sz="1200" kern="1200" dirty="0">
                <a:solidFill>
                  <a:schemeClr val="tx1"/>
                </a:solidFill>
                <a:effectLst/>
                <a:latin typeface="+mn-lt"/>
                <a:ea typeface="+mn-ea"/>
                <a:cs typeface="+mn-cs"/>
              </a:rPr>
              <a:t> are happy for their child to have access to this content and would ask that you indicate your permission for your child to access these books. The class teacher will discuss methods for dealing with more mature content and the children will be encouraged to speak to an adult if they would like to talk further about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15</a:t>
            </a:fld>
            <a:endParaRPr lang="en-GB" dirty="0"/>
          </a:p>
        </p:txBody>
      </p:sp>
    </p:spTree>
    <p:extLst>
      <p:ext uri="{BB962C8B-B14F-4D97-AF65-F5344CB8AC3E}">
        <p14:creationId xmlns:p14="http://schemas.microsoft.com/office/powerpoint/2010/main" val="2008716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16A825D-B631-4F97-91A7-5604AEDFFE98}" type="slidenum">
              <a:rPr lang="en-GB" smtClean="0"/>
              <a:t>16</a:t>
            </a:fld>
            <a:endParaRPr lang="en-GB" dirty="0"/>
          </a:p>
        </p:txBody>
      </p:sp>
    </p:spTree>
    <p:extLst>
      <p:ext uri="{BB962C8B-B14F-4D97-AF65-F5344CB8AC3E}">
        <p14:creationId xmlns:p14="http://schemas.microsoft.com/office/powerpoint/2010/main" val="10981432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16A825D-B631-4F97-91A7-5604AEDFFE98}" type="slidenum">
              <a:rPr lang="en-GB" smtClean="0"/>
              <a:t>17</a:t>
            </a:fld>
            <a:endParaRPr lang="en-GB" dirty="0"/>
          </a:p>
        </p:txBody>
      </p:sp>
    </p:spTree>
    <p:extLst>
      <p:ext uri="{BB962C8B-B14F-4D97-AF65-F5344CB8AC3E}">
        <p14:creationId xmlns:p14="http://schemas.microsoft.com/office/powerpoint/2010/main" val="2041282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109200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2557674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946696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2847952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2986744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1054441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452678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2489917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2665153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3985797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3267220-D73A-424C-8E5E-51604EE2194E}" type="datetimeFigureOut">
              <a:rPr lang="en-GB" smtClean="0"/>
              <a:t>08/09/2025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2528E40-4CF1-4DDF-8BC0-4D944AB8492D}" type="slidenum">
              <a:rPr lang="en-GB" smtClean="0"/>
              <a:t>‹#›</a:t>
            </a:fld>
            <a:endParaRPr lang="en-GB" dirty="0"/>
          </a:p>
        </p:txBody>
      </p:sp>
    </p:spTree>
    <p:extLst>
      <p:ext uri="{BB962C8B-B14F-4D97-AF65-F5344CB8AC3E}">
        <p14:creationId xmlns:p14="http://schemas.microsoft.com/office/powerpoint/2010/main" val="3203802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3267220-D73A-424C-8E5E-51604EE2194E}" type="datetimeFigureOut">
              <a:rPr lang="en-GB" smtClean="0"/>
              <a:t>08/09/2025</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528E40-4CF1-4DDF-8BC0-4D944AB8492D}" type="slidenum">
              <a:rPr lang="en-GB" smtClean="0"/>
              <a:t>‹#›</a:t>
            </a:fld>
            <a:endParaRPr lang="en-GB" dirty="0"/>
          </a:p>
        </p:txBody>
      </p:sp>
    </p:spTree>
    <p:extLst>
      <p:ext uri="{BB962C8B-B14F-4D97-AF65-F5344CB8AC3E}">
        <p14:creationId xmlns:p14="http://schemas.microsoft.com/office/powerpoint/2010/main" val="101121323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jpe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1.png"/><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image" Target="../media/image1.pn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jpeg"/><Relationship Id="rId7"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1.pn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1709362"/>
            <a:ext cx="6858000" cy="2387600"/>
          </a:xfrm>
        </p:spPr>
        <p:txBody>
          <a:bodyPr>
            <a:noAutofit/>
          </a:bodyPr>
          <a:lstStyle/>
          <a:p>
            <a:r>
              <a:rPr lang="en-GB" sz="7000" b="1" dirty="0">
                <a:solidFill>
                  <a:schemeClr val="bg2">
                    <a:lumMod val="10000"/>
                  </a:schemeClr>
                </a:solidFill>
                <a:latin typeface="Gotham Light" pitchFamily="50" charset="0"/>
              </a:rPr>
              <a:t>Year 6</a:t>
            </a:r>
            <a:br>
              <a:rPr lang="en-GB" sz="7000" b="1" dirty="0">
                <a:solidFill>
                  <a:schemeClr val="bg2">
                    <a:lumMod val="10000"/>
                  </a:schemeClr>
                </a:solidFill>
                <a:latin typeface="Gotham Light" pitchFamily="50" charset="0"/>
              </a:rPr>
            </a:br>
            <a:r>
              <a:rPr lang="en-GB" sz="7000" b="1" dirty="0">
                <a:solidFill>
                  <a:schemeClr val="bg2">
                    <a:lumMod val="10000"/>
                  </a:schemeClr>
                </a:solidFill>
                <a:latin typeface="Gotham Light" pitchFamily="50" charset="0"/>
              </a:rPr>
              <a:t>Willow Class</a:t>
            </a:r>
            <a:endParaRPr lang="en-GB" sz="7000" dirty="0"/>
          </a:p>
        </p:txBody>
      </p:sp>
      <p:sp>
        <p:nvSpPr>
          <p:cNvPr id="3" name="Subtitle 2"/>
          <p:cNvSpPr>
            <a:spLocks noGrp="1"/>
          </p:cNvSpPr>
          <p:nvPr>
            <p:ph type="subTitle" idx="1"/>
          </p:nvPr>
        </p:nvSpPr>
        <p:spPr>
          <a:xfrm>
            <a:off x="1187624" y="4351479"/>
            <a:ext cx="6858000" cy="1655762"/>
          </a:xfrm>
        </p:spPr>
        <p:txBody>
          <a:bodyPr>
            <a:noAutofit/>
          </a:bodyPr>
          <a:lstStyle/>
          <a:p>
            <a:pPr algn="ctr">
              <a:lnSpc>
                <a:spcPct val="90000"/>
              </a:lnSpc>
            </a:pPr>
            <a:r>
              <a:rPr lang="en-GB" sz="5000" dirty="0">
                <a:solidFill>
                  <a:schemeClr val="bg2">
                    <a:lumMod val="10000"/>
                  </a:schemeClr>
                </a:solidFill>
                <a:latin typeface="Gotham Light" pitchFamily="50" charset="0"/>
              </a:rPr>
              <a:t>Information Meeting</a:t>
            </a:r>
          </a:p>
          <a:p>
            <a:pPr algn="ctr">
              <a:lnSpc>
                <a:spcPct val="90000"/>
              </a:lnSpc>
            </a:pPr>
            <a:r>
              <a:rPr lang="en-GB" sz="5000" dirty="0">
                <a:solidFill>
                  <a:schemeClr val="bg2">
                    <a:lumMod val="10000"/>
                  </a:schemeClr>
                </a:solidFill>
                <a:latin typeface="Gotham Light" pitchFamily="50" charset="0"/>
              </a:rPr>
              <a:t>2025-2026</a:t>
            </a:r>
          </a:p>
        </p:txBody>
      </p:sp>
      <p:sp>
        <p:nvSpPr>
          <p:cNvPr id="6" name="TextBox 5"/>
          <p:cNvSpPr txBox="1"/>
          <p:nvPr/>
        </p:nvSpPr>
        <p:spPr>
          <a:xfrm>
            <a:off x="0" y="0"/>
            <a:ext cx="9144000" cy="1200329"/>
          </a:xfrm>
          <a:prstGeom prst="rect">
            <a:avLst/>
          </a:prstGeom>
          <a:solidFill>
            <a:srgbClr val="A42040"/>
          </a:solidFill>
        </p:spPr>
        <p:txBody>
          <a:bodyPr wrap="square" rtlCol="0">
            <a:spAutoFit/>
          </a:bodyPr>
          <a:lstStyle/>
          <a:p>
            <a:endParaRPr lang="en-GB" dirty="0"/>
          </a:p>
          <a:p>
            <a:endParaRPr lang="en-GB" dirty="0"/>
          </a:p>
          <a:p>
            <a:endParaRPr lang="en-GB" dirty="0"/>
          </a:p>
          <a:p>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Tree>
    <p:extLst>
      <p:ext uri="{BB962C8B-B14F-4D97-AF65-F5344CB8AC3E}">
        <p14:creationId xmlns:p14="http://schemas.microsoft.com/office/powerpoint/2010/main" val="3085602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7" name="TextBox 6"/>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Our School Aims</a:t>
            </a:r>
          </a:p>
          <a:p>
            <a:endParaRPr lang="en-GB" sz="1600" b="1" dirty="0">
              <a:solidFill>
                <a:schemeClr val="bg1"/>
              </a:solidFill>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4" name="Rectangle 3"/>
          <p:cNvSpPr/>
          <p:nvPr/>
        </p:nvSpPr>
        <p:spPr>
          <a:xfrm>
            <a:off x="400440" y="1138776"/>
            <a:ext cx="8343118" cy="584775"/>
          </a:xfrm>
          <a:prstGeom prst="rect">
            <a:avLst/>
          </a:prstGeom>
        </p:spPr>
        <p:txBody>
          <a:bodyPr wrap="none">
            <a:spAutoFit/>
          </a:bodyPr>
          <a:lstStyle/>
          <a:p>
            <a:pPr algn="ctr"/>
            <a:r>
              <a:rPr lang="en-GB" sz="3200" i="1" dirty="0">
                <a:solidFill>
                  <a:srgbClr val="800020"/>
                </a:solidFill>
                <a:latin typeface="+mj-lt"/>
              </a:rPr>
              <a:t>A caring, fun loving, learning community</a:t>
            </a:r>
            <a:endParaRPr lang="en-GB" sz="3200" dirty="0">
              <a:latin typeface="+mj-lt"/>
            </a:endParaRPr>
          </a:p>
        </p:txBody>
      </p:sp>
      <p:pic>
        <p:nvPicPr>
          <p:cNvPr id="12" name="Picture 11"/>
          <p:cNvPicPr>
            <a:picLocks noChangeAspect="1"/>
          </p:cNvPicPr>
          <p:nvPr/>
        </p:nvPicPr>
        <p:blipFill rotWithShape="1">
          <a:blip r:embed="rId5" cstate="print">
            <a:extLst>
              <a:ext uri="{28A0092B-C50C-407E-A947-70E740481C1C}">
                <a14:useLocalDpi xmlns:a14="http://schemas.microsoft.com/office/drawing/2010/main" val="0"/>
              </a:ext>
            </a:extLst>
          </a:blip>
          <a:srcRect r="12988" b="15781"/>
          <a:stretch/>
        </p:blipFill>
        <p:spPr>
          <a:xfrm>
            <a:off x="611208" y="1676186"/>
            <a:ext cx="7921582" cy="5117069"/>
          </a:xfrm>
          <a:prstGeom prst="rect">
            <a:avLst/>
          </a:prstGeom>
          <a:ln>
            <a:noFill/>
          </a:ln>
          <a:effectLst>
            <a:softEdge rad="112500"/>
          </a:effectLst>
        </p:spPr>
      </p:pic>
    </p:spTree>
    <p:extLst>
      <p:ext uri="{BB962C8B-B14F-4D97-AF65-F5344CB8AC3E}">
        <p14:creationId xmlns:p14="http://schemas.microsoft.com/office/powerpoint/2010/main" val="2383828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7" name="TextBox 6"/>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Our School Values</a:t>
            </a:r>
          </a:p>
          <a:p>
            <a:endParaRPr lang="en-GB" sz="1600" b="1" dirty="0">
              <a:solidFill>
                <a:schemeClr val="bg1"/>
              </a:solidFill>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10" name="Subtitle 2"/>
          <p:cNvSpPr>
            <a:spLocks noGrp="1"/>
          </p:cNvSpPr>
          <p:nvPr>
            <p:ph idx="1"/>
          </p:nvPr>
        </p:nvSpPr>
        <p:spPr>
          <a:xfrm>
            <a:off x="0" y="1454846"/>
            <a:ext cx="9144000" cy="5403154"/>
          </a:xfrm>
        </p:spPr>
        <p:txBody>
          <a:bodyPr>
            <a:normAutofit/>
          </a:bodyPr>
          <a:lstStyle/>
          <a:p>
            <a:pPr marL="0" indent="0" algn="ctr">
              <a:buNone/>
            </a:pPr>
            <a:r>
              <a:rPr lang="en-US" sz="4400" dirty="0">
                <a:solidFill>
                  <a:schemeClr val="bg2">
                    <a:lumMod val="10000"/>
                  </a:schemeClr>
                </a:solidFill>
              </a:rPr>
              <a:t>Celebration </a:t>
            </a:r>
          </a:p>
          <a:p>
            <a:pPr marL="0" indent="0" algn="ctr">
              <a:buNone/>
            </a:pPr>
            <a:r>
              <a:rPr lang="en-US" sz="4400" dirty="0">
                <a:solidFill>
                  <a:schemeClr val="bg2">
                    <a:lumMod val="10000"/>
                  </a:schemeClr>
                </a:solidFill>
              </a:rPr>
              <a:t>Co-operation</a:t>
            </a:r>
          </a:p>
          <a:p>
            <a:pPr marL="0" indent="0" algn="ctr">
              <a:buNone/>
            </a:pPr>
            <a:r>
              <a:rPr lang="en-US" sz="4400" dirty="0">
                <a:solidFill>
                  <a:schemeClr val="bg2">
                    <a:lumMod val="10000"/>
                  </a:schemeClr>
                </a:solidFill>
              </a:rPr>
              <a:t>Creativity</a:t>
            </a:r>
            <a:endParaRPr lang="en-GB" sz="4400" dirty="0">
              <a:solidFill>
                <a:schemeClr val="bg2">
                  <a:lumMod val="10000"/>
                </a:schemeClr>
              </a:solidFill>
            </a:endParaRPr>
          </a:p>
          <a:p>
            <a:pPr marL="0" indent="0" algn="ctr">
              <a:buNone/>
            </a:pPr>
            <a:r>
              <a:rPr lang="en-US" sz="4400" dirty="0">
                <a:solidFill>
                  <a:schemeClr val="bg2">
                    <a:lumMod val="10000"/>
                  </a:schemeClr>
                </a:solidFill>
              </a:rPr>
              <a:t>Equality</a:t>
            </a:r>
          </a:p>
          <a:p>
            <a:pPr marL="0" indent="0" algn="ctr">
              <a:buNone/>
            </a:pPr>
            <a:r>
              <a:rPr lang="en-US" sz="4400" dirty="0">
                <a:solidFill>
                  <a:schemeClr val="bg2">
                    <a:lumMod val="10000"/>
                  </a:schemeClr>
                </a:solidFill>
              </a:rPr>
              <a:t>Honesty</a:t>
            </a:r>
          </a:p>
          <a:p>
            <a:pPr marL="0" indent="0" algn="ctr">
              <a:buNone/>
            </a:pPr>
            <a:r>
              <a:rPr lang="en-US" sz="4400" dirty="0">
                <a:solidFill>
                  <a:schemeClr val="bg2">
                    <a:lumMod val="10000"/>
                  </a:schemeClr>
                </a:solidFill>
              </a:rPr>
              <a:t>Perseverance</a:t>
            </a:r>
          </a:p>
          <a:p>
            <a:pPr marL="0" indent="0" algn="ctr">
              <a:buNone/>
            </a:pPr>
            <a:r>
              <a:rPr lang="en-US" sz="4400" dirty="0">
                <a:solidFill>
                  <a:schemeClr val="bg2">
                    <a:lumMod val="10000"/>
                  </a:schemeClr>
                </a:solidFill>
              </a:rPr>
              <a:t>Respectfulness</a:t>
            </a:r>
          </a:p>
        </p:txBody>
      </p:sp>
    </p:spTree>
    <p:extLst>
      <p:ext uri="{BB962C8B-B14F-4D97-AF65-F5344CB8AC3E}">
        <p14:creationId xmlns:p14="http://schemas.microsoft.com/office/powerpoint/2010/main" val="3583271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7" name="TextBox 6"/>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err="1">
                <a:solidFill>
                  <a:schemeClr val="bg1"/>
                </a:solidFill>
              </a:rPr>
              <a:t>Rucstall</a:t>
            </a:r>
            <a:r>
              <a:rPr lang="en-GB" sz="3600" b="1" dirty="0">
                <a:solidFill>
                  <a:schemeClr val="bg1"/>
                </a:solidFill>
              </a:rPr>
              <a:t> Safety Passport</a:t>
            </a:r>
          </a:p>
          <a:p>
            <a:endParaRPr lang="en-GB" sz="1600" b="1" dirty="0">
              <a:solidFill>
                <a:schemeClr val="bg1"/>
              </a:solidFill>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4" name="Picture 3">
            <a:extLst>
              <a:ext uri="{FF2B5EF4-FFF2-40B4-BE49-F238E27FC236}">
                <a16:creationId xmlns:a16="http://schemas.microsoft.com/office/drawing/2014/main" id="{5D7CAC38-AB3D-4675-AB77-A672EE7C7CDC}"/>
              </a:ext>
            </a:extLst>
          </p:cNvPr>
          <p:cNvPicPr>
            <a:picLocks noChangeAspect="1"/>
          </p:cNvPicPr>
          <p:nvPr/>
        </p:nvPicPr>
        <p:blipFill>
          <a:blip r:embed="rId5"/>
          <a:stretch>
            <a:fillRect/>
          </a:stretch>
        </p:blipFill>
        <p:spPr>
          <a:xfrm>
            <a:off x="2017423" y="1454845"/>
            <a:ext cx="5109153" cy="4970043"/>
          </a:xfrm>
          <a:prstGeom prst="rect">
            <a:avLst/>
          </a:prstGeom>
        </p:spPr>
      </p:pic>
    </p:spTree>
    <p:extLst>
      <p:ext uri="{BB962C8B-B14F-4D97-AF65-F5344CB8AC3E}">
        <p14:creationId xmlns:p14="http://schemas.microsoft.com/office/powerpoint/2010/main" val="502728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0"/>
            <a:ext cx="9144000" cy="1046440"/>
          </a:xfrm>
          <a:prstGeom prst="rect">
            <a:avLst/>
          </a:prstGeom>
          <a:solidFill>
            <a:srgbClr val="A42040"/>
          </a:solidFill>
        </p:spPr>
        <p:txBody>
          <a:bodyPr wrap="square" rtlCol="0">
            <a:spAutoFit/>
          </a:bodyPr>
          <a:lstStyle/>
          <a:p>
            <a:pPr algn="ctr"/>
            <a:endParaRPr lang="en-GB" sz="1400" b="1" dirty="0">
              <a:solidFill>
                <a:schemeClr val="bg1"/>
              </a:solidFill>
            </a:endParaRPr>
          </a:p>
          <a:p>
            <a:pPr algn="ctr"/>
            <a:r>
              <a:rPr lang="en-GB" sz="3200" b="1" dirty="0">
                <a:solidFill>
                  <a:schemeClr val="bg1"/>
                </a:solidFill>
              </a:rPr>
              <a:t>Exciting Opportunities this year</a:t>
            </a:r>
          </a:p>
          <a:p>
            <a:endParaRPr lang="en-GB" sz="1400" b="1" dirty="0">
              <a:solidFill>
                <a:schemeClr val="bg1"/>
              </a:solidFill>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3" name="TextBox 2"/>
          <p:cNvSpPr txBox="1"/>
          <p:nvPr/>
        </p:nvSpPr>
        <p:spPr>
          <a:xfrm>
            <a:off x="-200872" y="3081161"/>
            <a:ext cx="3240360" cy="646331"/>
          </a:xfrm>
          <a:prstGeom prst="rect">
            <a:avLst/>
          </a:prstGeom>
          <a:noFill/>
        </p:spPr>
        <p:txBody>
          <a:bodyPr wrap="square" rtlCol="0">
            <a:spAutoFit/>
          </a:bodyPr>
          <a:lstStyle/>
          <a:p>
            <a:pPr algn="ctr"/>
            <a:r>
              <a:rPr lang="en-GB" dirty="0"/>
              <a:t>Reading horror stories around a camp fire</a:t>
            </a:r>
          </a:p>
        </p:txBody>
      </p:sp>
      <p:sp>
        <p:nvSpPr>
          <p:cNvPr id="10" name="TextBox 9"/>
          <p:cNvSpPr txBox="1"/>
          <p:nvPr/>
        </p:nvSpPr>
        <p:spPr>
          <a:xfrm>
            <a:off x="4067944" y="3651465"/>
            <a:ext cx="3628723" cy="369332"/>
          </a:xfrm>
          <a:prstGeom prst="rect">
            <a:avLst/>
          </a:prstGeom>
          <a:noFill/>
        </p:spPr>
        <p:txBody>
          <a:bodyPr wrap="square" rtlCol="0">
            <a:spAutoFit/>
          </a:bodyPr>
          <a:lstStyle/>
          <a:p>
            <a:pPr algn="ctr"/>
            <a:r>
              <a:rPr lang="en-GB" dirty="0"/>
              <a:t>Residential Visit</a:t>
            </a:r>
          </a:p>
        </p:txBody>
      </p:sp>
      <p:pic>
        <p:nvPicPr>
          <p:cNvPr id="19" name="Picture 18"/>
          <p:cNvPicPr>
            <a:picLocks noChangeAspect="1"/>
          </p:cNvPicPr>
          <p:nvPr/>
        </p:nvPicPr>
        <p:blipFill>
          <a:blip r:embed="rId3"/>
          <a:stretch>
            <a:fillRect/>
          </a:stretch>
        </p:blipFill>
        <p:spPr>
          <a:xfrm>
            <a:off x="13815" y="1082789"/>
            <a:ext cx="2810987" cy="1944359"/>
          </a:xfrm>
          <a:prstGeom prst="rect">
            <a:avLst/>
          </a:prstGeom>
          <a:ln>
            <a:noFill/>
          </a:ln>
          <a:effectLst>
            <a:softEdge rad="112500"/>
          </a:effectLst>
        </p:spPr>
      </p:pic>
      <p:pic>
        <p:nvPicPr>
          <p:cNvPr id="20" name="Picture 19"/>
          <p:cNvPicPr>
            <a:picLocks noChangeAspect="1"/>
          </p:cNvPicPr>
          <p:nvPr/>
        </p:nvPicPr>
        <p:blipFill>
          <a:blip r:embed="rId4"/>
          <a:stretch>
            <a:fillRect/>
          </a:stretch>
        </p:blipFill>
        <p:spPr>
          <a:xfrm>
            <a:off x="107504" y="4221088"/>
            <a:ext cx="3365251" cy="2484367"/>
          </a:xfrm>
          <a:prstGeom prst="rect">
            <a:avLst/>
          </a:prstGeom>
          <a:ln>
            <a:noFill/>
          </a:ln>
          <a:effectLst>
            <a:softEdge rad="112500"/>
          </a:effectLst>
        </p:spPr>
      </p:pic>
      <p:pic>
        <p:nvPicPr>
          <p:cNvPr id="4" name="Picture 3">
            <a:extLst>
              <a:ext uri="{FF2B5EF4-FFF2-40B4-BE49-F238E27FC236}">
                <a16:creationId xmlns:a16="http://schemas.microsoft.com/office/drawing/2014/main" id="{87BB4355-29EA-4F8E-9E07-210CA9A17327}"/>
              </a:ext>
            </a:extLst>
          </p:cNvPr>
          <p:cNvPicPr>
            <a:picLocks noChangeAspect="1"/>
          </p:cNvPicPr>
          <p:nvPr/>
        </p:nvPicPr>
        <p:blipFill>
          <a:blip r:embed="rId5"/>
          <a:stretch>
            <a:fillRect/>
          </a:stretch>
        </p:blipFill>
        <p:spPr>
          <a:xfrm>
            <a:off x="3741844" y="1206922"/>
            <a:ext cx="3782687" cy="2380183"/>
          </a:xfrm>
          <a:prstGeom prst="rect">
            <a:avLst/>
          </a:prstGeom>
        </p:spPr>
      </p:pic>
      <p:pic>
        <p:nvPicPr>
          <p:cNvPr id="6" name="Picture 5">
            <a:extLst>
              <a:ext uri="{FF2B5EF4-FFF2-40B4-BE49-F238E27FC236}">
                <a16:creationId xmlns:a16="http://schemas.microsoft.com/office/drawing/2014/main" id="{C24AD054-7748-454E-8D4E-8FD256E4761E}"/>
              </a:ext>
            </a:extLst>
          </p:cNvPr>
          <p:cNvPicPr>
            <a:picLocks noChangeAspect="1"/>
          </p:cNvPicPr>
          <p:nvPr/>
        </p:nvPicPr>
        <p:blipFill>
          <a:blip r:embed="rId6"/>
          <a:stretch>
            <a:fillRect/>
          </a:stretch>
        </p:blipFill>
        <p:spPr>
          <a:xfrm>
            <a:off x="4788024" y="4100092"/>
            <a:ext cx="3636392" cy="2380184"/>
          </a:xfrm>
          <a:prstGeom prst="rect">
            <a:avLst/>
          </a:prstGeom>
        </p:spPr>
      </p:pic>
    </p:spTree>
    <p:extLst>
      <p:ext uri="{BB962C8B-B14F-4D97-AF65-F5344CB8AC3E}">
        <p14:creationId xmlns:p14="http://schemas.microsoft.com/office/powerpoint/2010/main" val="2293894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8" name="TextBox 7"/>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Reading in Year 6</a:t>
            </a:r>
          </a:p>
          <a:p>
            <a:endParaRPr lang="en-GB" sz="1600" b="1" dirty="0">
              <a:solidFill>
                <a:schemeClr val="bg1"/>
              </a:solidFill>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15" name="Subtitle 2"/>
          <p:cNvSpPr>
            <a:spLocks noGrp="1"/>
          </p:cNvSpPr>
          <p:nvPr>
            <p:ph idx="1"/>
          </p:nvPr>
        </p:nvSpPr>
        <p:spPr>
          <a:xfrm>
            <a:off x="323528" y="2912371"/>
            <a:ext cx="7886700" cy="3528391"/>
          </a:xfrm>
        </p:spPr>
        <p:txBody>
          <a:bodyPr>
            <a:normAutofit fontScale="77500" lnSpcReduction="20000"/>
          </a:bodyPr>
          <a:lstStyle/>
          <a:p>
            <a:pPr marL="0" indent="0">
              <a:buNone/>
            </a:pPr>
            <a:r>
              <a:rPr lang="en-US" sz="3000" dirty="0">
                <a:solidFill>
                  <a:schemeClr val="bg2">
                    <a:lumMod val="10000"/>
                  </a:schemeClr>
                </a:solidFill>
              </a:rPr>
              <a:t>Comprehension skills:</a:t>
            </a:r>
          </a:p>
          <a:p>
            <a:pPr marL="914400" lvl="1" indent="-571500"/>
            <a:endParaRPr lang="en-US" sz="2700" dirty="0">
              <a:solidFill>
                <a:schemeClr val="bg2">
                  <a:lumMod val="10000"/>
                </a:schemeClr>
              </a:solidFill>
            </a:endParaRPr>
          </a:p>
          <a:p>
            <a:pPr marL="914400" lvl="1" indent="-571500"/>
            <a:r>
              <a:rPr lang="en-US" sz="2700" dirty="0">
                <a:solidFill>
                  <a:schemeClr val="bg2">
                    <a:lumMod val="10000"/>
                  </a:schemeClr>
                </a:solidFill>
              </a:rPr>
              <a:t>Vocabulary </a:t>
            </a:r>
          </a:p>
          <a:p>
            <a:pPr marL="914400" lvl="1" indent="-571500"/>
            <a:r>
              <a:rPr lang="en-US" sz="2700" dirty="0">
                <a:solidFill>
                  <a:schemeClr val="bg2">
                    <a:lumMod val="10000"/>
                  </a:schemeClr>
                </a:solidFill>
              </a:rPr>
              <a:t>Infer</a:t>
            </a:r>
          </a:p>
          <a:p>
            <a:pPr marL="914400" lvl="1" indent="-571500"/>
            <a:r>
              <a:rPr lang="en-US" sz="2700" dirty="0">
                <a:solidFill>
                  <a:schemeClr val="bg2">
                    <a:lumMod val="10000"/>
                  </a:schemeClr>
                </a:solidFill>
              </a:rPr>
              <a:t>Predict</a:t>
            </a:r>
          </a:p>
          <a:p>
            <a:pPr marL="914400" lvl="1" indent="-571500"/>
            <a:r>
              <a:rPr lang="en-US" sz="2700" dirty="0">
                <a:solidFill>
                  <a:schemeClr val="bg2">
                    <a:lumMod val="10000"/>
                  </a:schemeClr>
                </a:solidFill>
              </a:rPr>
              <a:t>Explain</a:t>
            </a:r>
          </a:p>
          <a:p>
            <a:pPr marL="914400" lvl="1" indent="-571500"/>
            <a:r>
              <a:rPr lang="en-US" sz="2700" dirty="0">
                <a:solidFill>
                  <a:schemeClr val="bg2">
                    <a:lumMod val="10000"/>
                  </a:schemeClr>
                </a:solidFill>
              </a:rPr>
              <a:t>Retrieve</a:t>
            </a:r>
          </a:p>
          <a:p>
            <a:pPr marL="914400" lvl="1" indent="-571500"/>
            <a:r>
              <a:rPr lang="en-US" sz="2700" dirty="0" err="1">
                <a:solidFill>
                  <a:schemeClr val="bg2">
                    <a:lumMod val="10000"/>
                  </a:schemeClr>
                </a:solidFill>
              </a:rPr>
              <a:t>Summarise</a:t>
            </a:r>
            <a:endParaRPr lang="en-US" sz="2700" dirty="0">
              <a:solidFill>
                <a:schemeClr val="bg2">
                  <a:lumMod val="10000"/>
                </a:schemeClr>
              </a:solidFill>
            </a:endParaRPr>
          </a:p>
          <a:p>
            <a:pPr marL="914400" lvl="1" indent="-571500"/>
            <a:endParaRPr lang="en-US" sz="2700" dirty="0">
              <a:solidFill>
                <a:schemeClr val="bg2">
                  <a:lumMod val="10000"/>
                </a:schemeClr>
              </a:solidFill>
            </a:endParaRPr>
          </a:p>
          <a:p>
            <a:pPr marL="0" indent="0">
              <a:buNone/>
            </a:pPr>
            <a:r>
              <a:rPr lang="en-US" sz="3000" dirty="0">
                <a:solidFill>
                  <a:schemeClr val="bg2">
                    <a:lumMod val="10000"/>
                  </a:schemeClr>
                </a:solidFill>
              </a:rPr>
              <a:t>Reading Fluency</a:t>
            </a:r>
          </a:p>
          <a:p>
            <a:pPr marL="342900" lvl="1" indent="0">
              <a:buNone/>
            </a:pPr>
            <a:endParaRPr lang="en-US" sz="2700" dirty="0">
              <a:solidFill>
                <a:schemeClr val="bg2">
                  <a:lumMod val="10000"/>
                </a:schemeClr>
              </a:solidFill>
            </a:endParaRPr>
          </a:p>
          <a:p>
            <a:pPr marL="0" indent="0">
              <a:buNone/>
            </a:pPr>
            <a:r>
              <a:rPr lang="en-US" sz="3000" dirty="0">
                <a:solidFill>
                  <a:schemeClr val="bg2">
                    <a:lumMod val="10000"/>
                  </a:schemeClr>
                </a:solidFill>
              </a:rPr>
              <a:t>Enjoyment and pleasure for reading</a:t>
            </a:r>
          </a:p>
          <a:p>
            <a:pPr marL="914400" lvl="1" indent="-571500"/>
            <a:endParaRPr lang="en-US" sz="2700" dirty="0">
              <a:solidFill>
                <a:schemeClr val="bg2">
                  <a:lumMod val="10000"/>
                </a:schemeClr>
              </a:solidFill>
            </a:endParaRPr>
          </a:p>
        </p:txBody>
      </p:sp>
      <p:pic>
        <p:nvPicPr>
          <p:cNvPr id="16" name="Picture 15"/>
          <p:cNvPicPr>
            <a:picLocks noChangeAspect="1"/>
          </p:cNvPicPr>
          <p:nvPr/>
        </p:nvPicPr>
        <p:blipFill>
          <a:blip r:embed="rId5"/>
          <a:stretch>
            <a:fillRect/>
          </a:stretch>
        </p:blipFill>
        <p:spPr>
          <a:xfrm>
            <a:off x="1479303" y="1257611"/>
            <a:ext cx="956581" cy="1535919"/>
          </a:xfrm>
          <a:prstGeom prst="rect">
            <a:avLst/>
          </a:prstGeom>
        </p:spPr>
      </p:pic>
      <p:pic>
        <p:nvPicPr>
          <p:cNvPr id="17" name="Picture 16"/>
          <p:cNvPicPr>
            <a:picLocks noChangeAspect="1"/>
          </p:cNvPicPr>
          <p:nvPr/>
        </p:nvPicPr>
        <p:blipFill>
          <a:blip r:embed="rId6"/>
          <a:stretch>
            <a:fillRect/>
          </a:stretch>
        </p:blipFill>
        <p:spPr>
          <a:xfrm>
            <a:off x="2703439" y="1257611"/>
            <a:ext cx="991118" cy="1535919"/>
          </a:xfrm>
          <a:prstGeom prst="rect">
            <a:avLst/>
          </a:prstGeom>
        </p:spPr>
      </p:pic>
      <p:pic>
        <p:nvPicPr>
          <p:cNvPr id="18" name="Picture 17"/>
          <p:cNvPicPr>
            <a:picLocks noChangeAspect="1"/>
          </p:cNvPicPr>
          <p:nvPr/>
        </p:nvPicPr>
        <p:blipFill>
          <a:blip r:embed="rId7"/>
          <a:stretch>
            <a:fillRect/>
          </a:stretch>
        </p:blipFill>
        <p:spPr>
          <a:xfrm>
            <a:off x="3981061" y="1257610"/>
            <a:ext cx="1008112" cy="1535920"/>
          </a:xfrm>
          <a:prstGeom prst="rect">
            <a:avLst/>
          </a:prstGeom>
        </p:spPr>
      </p:pic>
      <p:pic>
        <p:nvPicPr>
          <p:cNvPr id="19" name="Picture 18"/>
          <p:cNvPicPr>
            <a:picLocks noChangeAspect="1"/>
          </p:cNvPicPr>
          <p:nvPr/>
        </p:nvPicPr>
        <p:blipFill>
          <a:blip r:embed="rId8"/>
          <a:stretch>
            <a:fillRect/>
          </a:stretch>
        </p:blipFill>
        <p:spPr>
          <a:xfrm>
            <a:off x="6649591" y="1275304"/>
            <a:ext cx="1159163" cy="1535920"/>
          </a:xfrm>
          <a:prstGeom prst="rect">
            <a:avLst/>
          </a:prstGeom>
        </p:spPr>
      </p:pic>
      <p:pic>
        <p:nvPicPr>
          <p:cNvPr id="20" name="Picture 19"/>
          <p:cNvPicPr>
            <a:picLocks noChangeAspect="1"/>
          </p:cNvPicPr>
          <p:nvPr/>
        </p:nvPicPr>
        <p:blipFill>
          <a:blip r:embed="rId9"/>
          <a:stretch>
            <a:fillRect/>
          </a:stretch>
        </p:blipFill>
        <p:spPr>
          <a:xfrm>
            <a:off x="5268101" y="1248927"/>
            <a:ext cx="1083768" cy="1535920"/>
          </a:xfrm>
          <a:prstGeom prst="rect">
            <a:avLst/>
          </a:prstGeom>
        </p:spPr>
      </p:pic>
    </p:spTree>
    <p:extLst>
      <p:ext uri="{BB962C8B-B14F-4D97-AF65-F5344CB8AC3E}">
        <p14:creationId xmlns:p14="http://schemas.microsoft.com/office/powerpoint/2010/main" val="3543115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8" name="TextBox 7"/>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Reading in Year 6</a:t>
            </a:r>
          </a:p>
          <a:p>
            <a:endParaRPr lang="en-GB" sz="1600" b="1" dirty="0">
              <a:solidFill>
                <a:schemeClr val="bg1"/>
              </a:solidFill>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14" name="Picture 13"/>
          <p:cNvPicPr>
            <a:picLocks noChangeAspect="1"/>
          </p:cNvPicPr>
          <p:nvPr/>
        </p:nvPicPr>
        <p:blipFill>
          <a:blip r:embed="rId5"/>
          <a:stretch>
            <a:fillRect/>
          </a:stretch>
        </p:blipFill>
        <p:spPr>
          <a:xfrm>
            <a:off x="1267628" y="1949039"/>
            <a:ext cx="3094932" cy="4613220"/>
          </a:xfrm>
          <a:prstGeom prst="rect">
            <a:avLst/>
          </a:prstGeom>
          <a:ln>
            <a:noFill/>
          </a:ln>
          <a:effectLst>
            <a:softEdge rad="112500"/>
          </a:effectLst>
        </p:spPr>
      </p:pic>
      <p:pic>
        <p:nvPicPr>
          <p:cNvPr id="2" name="Picture 2" descr="Orange “Kluwell My Home Reading” Journal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9512" y="1259889"/>
            <a:ext cx="2112169" cy="299576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7"/>
          <a:srcRect l="67330" t="17841" r="17511" b="8505"/>
          <a:stretch/>
        </p:blipFill>
        <p:spPr>
          <a:xfrm>
            <a:off x="4865632" y="1165661"/>
            <a:ext cx="4078943" cy="5615168"/>
          </a:xfrm>
          <a:prstGeom prst="rect">
            <a:avLst/>
          </a:prstGeom>
        </p:spPr>
      </p:pic>
    </p:spTree>
    <p:extLst>
      <p:ext uri="{BB962C8B-B14F-4D97-AF65-F5344CB8AC3E}">
        <p14:creationId xmlns:p14="http://schemas.microsoft.com/office/powerpoint/2010/main" val="1439583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Writing in Year 6</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8" name="Picture 7"/>
          <p:cNvPicPr>
            <a:picLocks noChangeAspect="1"/>
          </p:cNvPicPr>
          <p:nvPr/>
        </p:nvPicPr>
        <p:blipFill>
          <a:blip r:embed="rId5"/>
          <a:stretch>
            <a:fillRect/>
          </a:stretch>
        </p:blipFill>
        <p:spPr>
          <a:xfrm>
            <a:off x="493782" y="1255405"/>
            <a:ext cx="948331" cy="1593528"/>
          </a:xfrm>
          <a:prstGeom prst="rect">
            <a:avLst/>
          </a:prstGeom>
        </p:spPr>
      </p:pic>
      <p:pic>
        <p:nvPicPr>
          <p:cNvPr id="9" name="Picture 8"/>
          <p:cNvPicPr>
            <a:picLocks noChangeAspect="1"/>
          </p:cNvPicPr>
          <p:nvPr/>
        </p:nvPicPr>
        <p:blipFill>
          <a:blip r:embed="rId6"/>
          <a:stretch>
            <a:fillRect/>
          </a:stretch>
        </p:blipFill>
        <p:spPr>
          <a:xfrm>
            <a:off x="1597837" y="1249343"/>
            <a:ext cx="1029947" cy="1593527"/>
          </a:xfrm>
          <a:prstGeom prst="rect">
            <a:avLst/>
          </a:prstGeom>
        </p:spPr>
      </p:pic>
      <p:pic>
        <p:nvPicPr>
          <p:cNvPr id="13" name="Picture 12"/>
          <p:cNvPicPr>
            <a:picLocks noChangeAspect="1"/>
          </p:cNvPicPr>
          <p:nvPr/>
        </p:nvPicPr>
        <p:blipFill>
          <a:blip r:embed="rId7"/>
          <a:stretch>
            <a:fillRect/>
          </a:stretch>
        </p:blipFill>
        <p:spPr>
          <a:xfrm>
            <a:off x="2794859" y="1283022"/>
            <a:ext cx="1006559" cy="1559848"/>
          </a:xfrm>
          <a:prstGeom prst="rect">
            <a:avLst/>
          </a:prstGeom>
        </p:spPr>
      </p:pic>
      <p:pic>
        <p:nvPicPr>
          <p:cNvPr id="14" name="Picture 13"/>
          <p:cNvPicPr>
            <a:picLocks noChangeAspect="1"/>
          </p:cNvPicPr>
          <p:nvPr/>
        </p:nvPicPr>
        <p:blipFill>
          <a:blip r:embed="rId8"/>
          <a:stretch>
            <a:fillRect/>
          </a:stretch>
        </p:blipFill>
        <p:spPr>
          <a:xfrm>
            <a:off x="4054492" y="1278146"/>
            <a:ext cx="1008112" cy="1535920"/>
          </a:xfrm>
          <a:prstGeom prst="rect">
            <a:avLst/>
          </a:prstGeom>
        </p:spPr>
      </p:pic>
      <p:pic>
        <p:nvPicPr>
          <p:cNvPr id="15" name="Picture 14"/>
          <p:cNvPicPr>
            <a:picLocks noChangeAspect="1"/>
          </p:cNvPicPr>
          <p:nvPr/>
        </p:nvPicPr>
        <p:blipFill>
          <a:blip r:embed="rId9"/>
          <a:stretch>
            <a:fillRect/>
          </a:stretch>
        </p:blipFill>
        <p:spPr>
          <a:xfrm>
            <a:off x="5315678" y="1264610"/>
            <a:ext cx="1075804" cy="1564722"/>
          </a:xfrm>
          <a:prstGeom prst="rect">
            <a:avLst/>
          </a:prstGeom>
        </p:spPr>
      </p:pic>
      <p:sp>
        <p:nvSpPr>
          <p:cNvPr id="17" name="Subtitle 2"/>
          <p:cNvSpPr>
            <a:spLocks noGrp="1"/>
          </p:cNvSpPr>
          <p:nvPr>
            <p:ph idx="1"/>
          </p:nvPr>
        </p:nvSpPr>
        <p:spPr>
          <a:xfrm>
            <a:off x="628650" y="2005785"/>
            <a:ext cx="7886700" cy="4351338"/>
          </a:xfrm>
        </p:spPr>
        <p:txBody>
          <a:bodyPr>
            <a:normAutofit fontScale="77500" lnSpcReduction="20000"/>
          </a:bodyPr>
          <a:lstStyle/>
          <a:p>
            <a:pPr marL="571500" indent="-571500"/>
            <a:endParaRPr lang="en-US" sz="3000" dirty="0">
              <a:solidFill>
                <a:schemeClr val="bg2">
                  <a:lumMod val="10000"/>
                </a:schemeClr>
              </a:solidFill>
            </a:endParaRPr>
          </a:p>
          <a:p>
            <a:pPr marL="571500" indent="-571500"/>
            <a:endParaRPr lang="en-US" sz="3000" dirty="0">
              <a:solidFill>
                <a:schemeClr val="bg2">
                  <a:lumMod val="10000"/>
                </a:schemeClr>
              </a:solidFill>
            </a:endParaRPr>
          </a:p>
          <a:p>
            <a:pPr marL="571500" indent="-571500"/>
            <a:endParaRPr lang="en-US" sz="3000" dirty="0">
              <a:solidFill>
                <a:schemeClr val="bg2">
                  <a:lumMod val="10000"/>
                </a:schemeClr>
              </a:solidFill>
            </a:endParaRPr>
          </a:p>
          <a:p>
            <a:pPr marL="571500" indent="-571500"/>
            <a:r>
              <a:rPr lang="en-US" sz="2000" dirty="0">
                <a:solidFill>
                  <a:schemeClr val="bg2">
                    <a:lumMod val="10000"/>
                  </a:schemeClr>
                </a:solidFill>
              </a:rPr>
              <a:t>Creating a diary from a different viewpoint based on Dracula</a:t>
            </a:r>
          </a:p>
          <a:p>
            <a:pPr marL="571500" indent="-571500"/>
            <a:r>
              <a:rPr lang="en-US" sz="2000" dirty="0">
                <a:solidFill>
                  <a:schemeClr val="bg2">
                    <a:lumMod val="10000"/>
                  </a:schemeClr>
                </a:solidFill>
              </a:rPr>
              <a:t>Narrative based on Francis</a:t>
            </a:r>
          </a:p>
          <a:p>
            <a:pPr marL="571500" indent="-571500"/>
            <a:r>
              <a:rPr lang="en-US" sz="2000" dirty="0">
                <a:solidFill>
                  <a:schemeClr val="bg2">
                    <a:lumMod val="10000"/>
                  </a:schemeClr>
                </a:solidFill>
              </a:rPr>
              <a:t>Letter of complaint about the conditions at Camp Green Lake in Holes</a:t>
            </a:r>
          </a:p>
          <a:p>
            <a:pPr marL="571500" indent="-571500"/>
            <a:r>
              <a:rPr lang="en-US" sz="2000" dirty="0">
                <a:solidFill>
                  <a:schemeClr val="bg2">
                    <a:lumMod val="10000"/>
                  </a:schemeClr>
                </a:solidFill>
              </a:rPr>
              <a:t>Non-chronological report on yellow spotted lizards in Holes</a:t>
            </a:r>
          </a:p>
          <a:p>
            <a:pPr marL="571500" indent="-571500"/>
            <a:r>
              <a:rPr lang="en-US" sz="2000" dirty="0">
                <a:solidFill>
                  <a:schemeClr val="bg2">
                    <a:lumMod val="10000"/>
                  </a:schemeClr>
                </a:solidFill>
              </a:rPr>
              <a:t>Letter of complaint about the training conditions in </a:t>
            </a:r>
            <a:r>
              <a:rPr lang="en-US" sz="2000" dirty="0" err="1">
                <a:solidFill>
                  <a:schemeClr val="bg2">
                    <a:lumMod val="10000"/>
                  </a:schemeClr>
                </a:solidFill>
              </a:rPr>
              <a:t>Stormbreaker</a:t>
            </a:r>
            <a:endParaRPr lang="en-US" sz="2000" dirty="0">
              <a:solidFill>
                <a:schemeClr val="bg2">
                  <a:lumMod val="10000"/>
                </a:schemeClr>
              </a:solidFill>
            </a:endParaRPr>
          </a:p>
          <a:p>
            <a:pPr marL="571500" indent="-571500"/>
            <a:r>
              <a:rPr lang="en-US" sz="2000" dirty="0">
                <a:solidFill>
                  <a:schemeClr val="bg2">
                    <a:lumMod val="10000"/>
                  </a:schemeClr>
                </a:solidFill>
              </a:rPr>
              <a:t>Explanation text – creating a new spy gadget</a:t>
            </a:r>
          </a:p>
          <a:p>
            <a:pPr marL="571500" indent="-571500"/>
            <a:r>
              <a:rPr lang="en-US" sz="2000" dirty="0">
                <a:solidFill>
                  <a:schemeClr val="bg2">
                    <a:lumMod val="10000"/>
                  </a:schemeClr>
                </a:solidFill>
              </a:rPr>
              <a:t>Narrative – recounting events from the video clip Alma</a:t>
            </a:r>
          </a:p>
          <a:p>
            <a:pPr marL="571500" indent="-571500"/>
            <a:r>
              <a:rPr lang="en-US" sz="2000" dirty="0">
                <a:solidFill>
                  <a:schemeClr val="bg2">
                    <a:lumMod val="10000"/>
                  </a:schemeClr>
                </a:solidFill>
              </a:rPr>
              <a:t>Newspaper report on the disappearance of Alma</a:t>
            </a:r>
          </a:p>
          <a:p>
            <a:pPr marL="571500" indent="-571500"/>
            <a:r>
              <a:rPr lang="en-US" sz="2000" dirty="0">
                <a:solidFill>
                  <a:schemeClr val="bg2">
                    <a:lumMod val="10000"/>
                  </a:schemeClr>
                </a:solidFill>
              </a:rPr>
              <a:t>Diary entry based on the Island picture book</a:t>
            </a:r>
          </a:p>
          <a:p>
            <a:pPr marL="571500" indent="-571500"/>
            <a:r>
              <a:rPr lang="en-US" sz="2000" dirty="0">
                <a:solidFill>
                  <a:schemeClr val="bg2">
                    <a:lumMod val="10000"/>
                  </a:schemeClr>
                </a:solidFill>
              </a:rPr>
              <a:t>Dialogue to advance the action between characters in the Island</a:t>
            </a:r>
          </a:p>
          <a:p>
            <a:pPr marL="571500" indent="-571500"/>
            <a:r>
              <a:rPr lang="en-US" sz="2000" dirty="0">
                <a:solidFill>
                  <a:schemeClr val="bg2">
                    <a:lumMod val="10000"/>
                  </a:schemeClr>
                </a:solidFill>
              </a:rPr>
              <a:t>Monologue and newspaper report based on </a:t>
            </a:r>
            <a:r>
              <a:rPr lang="en-US" sz="2000" dirty="0" err="1">
                <a:solidFill>
                  <a:schemeClr val="bg2">
                    <a:lumMod val="10000"/>
                  </a:schemeClr>
                </a:solidFill>
              </a:rPr>
              <a:t>MacBeth</a:t>
            </a:r>
            <a:r>
              <a:rPr lang="en-US" sz="2000" dirty="0">
                <a:solidFill>
                  <a:schemeClr val="bg2">
                    <a:lumMod val="10000"/>
                  </a:schemeClr>
                </a:solidFill>
              </a:rPr>
              <a:t> </a:t>
            </a:r>
          </a:p>
          <a:p>
            <a:pPr marL="571500" indent="-571500"/>
            <a:endParaRPr lang="en-US" sz="2000" dirty="0">
              <a:solidFill>
                <a:schemeClr val="bg2">
                  <a:lumMod val="10000"/>
                </a:schemeClr>
              </a:solidFill>
            </a:endParaRPr>
          </a:p>
          <a:p>
            <a:pPr marL="571500" indent="-571500"/>
            <a:endParaRPr lang="en-US" sz="2000" dirty="0">
              <a:solidFill>
                <a:schemeClr val="bg2">
                  <a:lumMod val="10000"/>
                </a:schemeClr>
              </a:solidFill>
            </a:endParaRPr>
          </a:p>
          <a:p>
            <a:pPr marL="571500" indent="-571500"/>
            <a:endParaRPr lang="en-US" sz="2000" dirty="0">
              <a:solidFill>
                <a:schemeClr val="bg2">
                  <a:lumMod val="10000"/>
                </a:schemeClr>
              </a:solidFill>
            </a:endParaRPr>
          </a:p>
          <a:p>
            <a:pPr marL="571500" indent="-571500"/>
            <a:endParaRPr lang="en-US" sz="2000" dirty="0">
              <a:solidFill>
                <a:schemeClr val="bg2">
                  <a:lumMod val="10000"/>
                </a:schemeClr>
              </a:solidFill>
            </a:endParaRPr>
          </a:p>
          <a:p>
            <a:pPr marL="571500" indent="-571500"/>
            <a:endParaRPr lang="en-US" sz="2000" dirty="0">
              <a:solidFill>
                <a:schemeClr val="bg2">
                  <a:lumMod val="10000"/>
                </a:schemeClr>
              </a:solidFill>
            </a:endParaRPr>
          </a:p>
        </p:txBody>
      </p:sp>
      <p:pic>
        <p:nvPicPr>
          <p:cNvPr id="2" name="Picture 1"/>
          <p:cNvPicPr>
            <a:picLocks noChangeAspect="1"/>
          </p:cNvPicPr>
          <p:nvPr/>
        </p:nvPicPr>
        <p:blipFill>
          <a:blip r:embed="rId10"/>
          <a:stretch>
            <a:fillRect/>
          </a:stretch>
        </p:blipFill>
        <p:spPr>
          <a:xfrm>
            <a:off x="7744357" y="1272357"/>
            <a:ext cx="1045223" cy="1583133"/>
          </a:xfrm>
          <a:prstGeom prst="rect">
            <a:avLst/>
          </a:prstGeom>
        </p:spPr>
      </p:pic>
      <p:pic>
        <p:nvPicPr>
          <p:cNvPr id="3" name="Picture 2"/>
          <p:cNvPicPr>
            <a:picLocks noChangeAspect="1"/>
          </p:cNvPicPr>
          <p:nvPr/>
        </p:nvPicPr>
        <p:blipFill>
          <a:blip r:embed="rId11"/>
          <a:stretch>
            <a:fillRect/>
          </a:stretch>
        </p:blipFill>
        <p:spPr>
          <a:xfrm>
            <a:off x="6549858" y="1253437"/>
            <a:ext cx="1071740" cy="1589433"/>
          </a:xfrm>
          <a:prstGeom prst="rect">
            <a:avLst/>
          </a:prstGeom>
        </p:spPr>
      </p:pic>
    </p:spTree>
    <p:extLst>
      <p:ext uri="{BB962C8B-B14F-4D97-AF65-F5344CB8AC3E}">
        <p14:creationId xmlns:p14="http://schemas.microsoft.com/office/powerpoint/2010/main" val="2618160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Mathematics in Year 6</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8" name="Subtitle 2"/>
          <p:cNvSpPr>
            <a:spLocks noGrp="1"/>
          </p:cNvSpPr>
          <p:nvPr>
            <p:ph idx="1"/>
          </p:nvPr>
        </p:nvSpPr>
        <p:spPr>
          <a:xfrm>
            <a:off x="628650" y="1825625"/>
            <a:ext cx="7886700" cy="4351338"/>
          </a:xfrm>
        </p:spPr>
        <p:txBody>
          <a:bodyPr>
            <a:normAutofit/>
          </a:bodyPr>
          <a:lstStyle/>
          <a:p>
            <a:pPr marL="571500" indent="-571500"/>
            <a:r>
              <a:rPr lang="en-US" sz="2000" dirty="0">
                <a:solidFill>
                  <a:schemeClr val="bg2">
                    <a:lumMod val="10000"/>
                  </a:schemeClr>
                </a:solidFill>
              </a:rPr>
              <a:t>Place value</a:t>
            </a:r>
          </a:p>
          <a:p>
            <a:pPr marL="571500" indent="-571500"/>
            <a:r>
              <a:rPr lang="en-US" sz="2000" dirty="0">
                <a:solidFill>
                  <a:schemeClr val="bg2">
                    <a:lumMod val="10000"/>
                  </a:schemeClr>
                </a:solidFill>
              </a:rPr>
              <a:t>Four operations - addition, subtraction, multiplication and division</a:t>
            </a:r>
          </a:p>
          <a:p>
            <a:pPr marL="571500" indent="-571500"/>
            <a:r>
              <a:rPr lang="en-US" sz="2000" dirty="0">
                <a:solidFill>
                  <a:schemeClr val="bg2">
                    <a:lumMod val="10000"/>
                  </a:schemeClr>
                </a:solidFill>
              </a:rPr>
              <a:t>Fractions, decimals and percentages</a:t>
            </a:r>
          </a:p>
          <a:p>
            <a:pPr marL="571500" indent="-571500"/>
            <a:r>
              <a:rPr lang="en-US" sz="2000" dirty="0">
                <a:solidFill>
                  <a:schemeClr val="bg2">
                    <a:lumMod val="10000"/>
                  </a:schemeClr>
                </a:solidFill>
              </a:rPr>
              <a:t>Measurement – converting units of measure and finding the area, perimeter and volume</a:t>
            </a:r>
          </a:p>
          <a:p>
            <a:pPr marL="571500" indent="-571500"/>
            <a:r>
              <a:rPr lang="en-US" sz="2000" dirty="0">
                <a:solidFill>
                  <a:schemeClr val="bg2">
                    <a:lumMod val="10000"/>
                  </a:schemeClr>
                </a:solidFill>
              </a:rPr>
              <a:t>Geometry – shape and then position and direction </a:t>
            </a:r>
          </a:p>
          <a:p>
            <a:pPr marL="571500" indent="-571500"/>
            <a:r>
              <a:rPr lang="en-US" sz="2000" dirty="0">
                <a:solidFill>
                  <a:schemeClr val="bg2">
                    <a:lumMod val="10000"/>
                  </a:schemeClr>
                </a:solidFill>
              </a:rPr>
              <a:t>Ratio</a:t>
            </a:r>
          </a:p>
          <a:p>
            <a:pPr marL="571500" indent="-571500"/>
            <a:r>
              <a:rPr lang="en-US" sz="2000" dirty="0">
                <a:solidFill>
                  <a:schemeClr val="bg2">
                    <a:lumMod val="10000"/>
                  </a:schemeClr>
                </a:solidFill>
              </a:rPr>
              <a:t>Algebra</a:t>
            </a:r>
            <a:endParaRPr lang="en-US" sz="1600" dirty="0">
              <a:solidFill>
                <a:schemeClr val="bg2">
                  <a:lumMod val="10000"/>
                </a:schemeClr>
              </a:solidFill>
            </a:endParaRPr>
          </a:p>
          <a:p>
            <a:pPr marL="571500" indent="-571500"/>
            <a:r>
              <a:rPr lang="en-US" sz="2000" dirty="0">
                <a:solidFill>
                  <a:schemeClr val="bg2">
                    <a:lumMod val="10000"/>
                  </a:schemeClr>
                </a:solidFill>
              </a:rPr>
              <a:t>Statistics</a:t>
            </a:r>
          </a:p>
        </p:txBody>
      </p:sp>
    </p:spTree>
    <p:extLst>
      <p:ext uri="{BB962C8B-B14F-4D97-AF65-F5344CB8AC3E}">
        <p14:creationId xmlns:p14="http://schemas.microsoft.com/office/powerpoint/2010/main" val="5250856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The Wider Curriculum</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3" name="Picture 2"/>
          <p:cNvPicPr>
            <a:picLocks noChangeAspect="1"/>
          </p:cNvPicPr>
          <p:nvPr/>
        </p:nvPicPr>
        <p:blipFill>
          <a:blip r:embed="rId5">
            <a:clrChange>
              <a:clrFrom>
                <a:srgbClr val="F7F7F7"/>
              </a:clrFrom>
              <a:clrTo>
                <a:srgbClr val="F7F7F7">
                  <a:alpha val="0"/>
                </a:srgbClr>
              </a:clrTo>
            </a:clrChange>
          </a:blip>
          <a:stretch>
            <a:fillRect/>
          </a:stretch>
        </p:blipFill>
        <p:spPr>
          <a:xfrm>
            <a:off x="262890" y="1393290"/>
            <a:ext cx="1962150" cy="2333625"/>
          </a:xfrm>
          <a:prstGeom prst="rect">
            <a:avLst/>
          </a:prstGeom>
        </p:spPr>
      </p:pic>
      <p:pic>
        <p:nvPicPr>
          <p:cNvPr id="1026" name="Picture 2" descr="Download Street Light Png File - Transparent Background Lamp Png PNG Image  with No Background - PNGkey.com"/>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64243" y="1310221"/>
            <a:ext cx="1168998" cy="291426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le:A glimpse of Guatemala - A Woman Weaving.png - Wikimedia Common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34008" y="1230821"/>
            <a:ext cx="2783201" cy="16285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8"/>
          <a:stretch>
            <a:fillRect/>
          </a:stretch>
        </p:blipFill>
        <p:spPr>
          <a:xfrm>
            <a:off x="1117380" y="5295987"/>
            <a:ext cx="2526091" cy="726415"/>
          </a:xfrm>
          <a:prstGeom prst="rect">
            <a:avLst/>
          </a:prstGeom>
        </p:spPr>
      </p:pic>
      <p:pic>
        <p:nvPicPr>
          <p:cNvPr id="5" name="Picture 4"/>
          <p:cNvPicPr>
            <a:picLocks noChangeAspect="1"/>
          </p:cNvPicPr>
          <p:nvPr/>
        </p:nvPicPr>
        <p:blipFill>
          <a:blip r:embed="rId9"/>
          <a:stretch>
            <a:fillRect/>
          </a:stretch>
        </p:blipFill>
        <p:spPr>
          <a:xfrm>
            <a:off x="5946222" y="3725956"/>
            <a:ext cx="2192907" cy="1657472"/>
          </a:xfrm>
          <a:prstGeom prst="rect">
            <a:avLst/>
          </a:prstGeom>
        </p:spPr>
      </p:pic>
      <p:sp>
        <p:nvSpPr>
          <p:cNvPr id="6" name="TextBox 5"/>
          <p:cNvSpPr txBox="1"/>
          <p:nvPr/>
        </p:nvSpPr>
        <p:spPr>
          <a:xfrm>
            <a:off x="107504" y="3568660"/>
            <a:ext cx="2272922" cy="1077218"/>
          </a:xfrm>
          <a:prstGeom prst="rect">
            <a:avLst/>
          </a:prstGeom>
          <a:noFill/>
        </p:spPr>
        <p:txBody>
          <a:bodyPr wrap="square" rtlCol="0">
            <a:spAutoFit/>
          </a:bodyPr>
          <a:lstStyle/>
          <a:p>
            <a:pPr algn="ctr"/>
            <a:r>
              <a:rPr lang="en-GB" sz="3200" dirty="0"/>
              <a:t>Mayans in History</a:t>
            </a:r>
          </a:p>
        </p:txBody>
      </p:sp>
      <p:sp>
        <p:nvSpPr>
          <p:cNvPr id="20" name="TextBox 19"/>
          <p:cNvSpPr txBox="1"/>
          <p:nvPr/>
        </p:nvSpPr>
        <p:spPr>
          <a:xfrm>
            <a:off x="2681384" y="4152063"/>
            <a:ext cx="2134716" cy="1077218"/>
          </a:xfrm>
          <a:prstGeom prst="rect">
            <a:avLst/>
          </a:prstGeom>
          <a:noFill/>
        </p:spPr>
        <p:txBody>
          <a:bodyPr wrap="square" rtlCol="0">
            <a:spAutoFit/>
          </a:bodyPr>
          <a:lstStyle/>
          <a:p>
            <a:pPr algn="ctr"/>
            <a:r>
              <a:rPr lang="en-GB" sz="3200" dirty="0"/>
              <a:t>Light in Science</a:t>
            </a:r>
          </a:p>
        </p:txBody>
      </p:sp>
      <p:sp>
        <p:nvSpPr>
          <p:cNvPr id="22" name="TextBox 21"/>
          <p:cNvSpPr txBox="1"/>
          <p:nvPr/>
        </p:nvSpPr>
        <p:spPr>
          <a:xfrm>
            <a:off x="107504" y="5916013"/>
            <a:ext cx="4283968" cy="584775"/>
          </a:xfrm>
          <a:prstGeom prst="rect">
            <a:avLst/>
          </a:prstGeom>
          <a:noFill/>
        </p:spPr>
        <p:txBody>
          <a:bodyPr wrap="square" rtlCol="0">
            <a:spAutoFit/>
          </a:bodyPr>
          <a:lstStyle/>
          <a:p>
            <a:pPr algn="ctr"/>
            <a:r>
              <a:rPr lang="en-GB" sz="3200" dirty="0"/>
              <a:t>Shelters in DT</a:t>
            </a:r>
          </a:p>
        </p:txBody>
      </p:sp>
      <p:sp>
        <p:nvSpPr>
          <p:cNvPr id="23" name="TextBox 22"/>
          <p:cNvSpPr txBox="1"/>
          <p:nvPr/>
        </p:nvSpPr>
        <p:spPr>
          <a:xfrm>
            <a:off x="5083624" y="2735070"/>
            <a:ext cx="4283968" cy="584775"/>
          </a:xfrm>
          <a:prstGeom prst="rect">
            <a:avLst/>
          </a:prstGeom>
          <a:noFill/>
        </p:spPr>
        <p:txBody>
          <a:bodyPr wrap="square" rtlCol="0">
            <a:spAutoFit/>
          </a:bodyPr>
          <a:lstStyle/>
          <a:p>
            <a:pPr algn="ctr"/>
            <a:r>
              <a:rPr lang="en-GB" sz="3200" dirty="0"/>
              <a:t>Weaving in Art </a:t>
            </a:r>
          </a:p>
        </p:txBody>
      </p:sp>
      <p:sp>
        <p:nvSpPr>
          <p:cNvPr id="25" name="TextBox 24"/>
          <p:cNvSpPr txBox="1"/>
          <p:nvPr/>
        </p:nvSpPr>
        <p:spPr>
          <a:xfrm>
            <a:off x="5021066" y="5377404"/>
            <a:ext cx="4043217" cy="1077218"/>
          </a:xfrm>
          <a:prstGeom prst="rect">
            <a:avLst/>
          </a:prstGeom>
          <a:noFill/>
        </p:spPr>
        <p:txBody>
          <a:bodyPr wrap="square" rtlCol="0">
            <a:spAutoFit/>
          </a:bodyPr>
          <a:lstStyle/>
          <a:p>
            <a:pPr algn="ctr"/>
            <a:r>
              <a:rPr lang="en-GB" sz="3200" dirty="0"/>
              <a:t>Relationships and family dynamics</a:t>
            </a:r>
          </a:p>
        </p:txBody>
      </p:sp>
    </p:spTree>
    <p:extLst>
      <p:ext uri="{BB962C8B-B14F-4D97-AF65-F5344CB8AC3E}">
        <p14:creationId xmlns:p14="http://schemas.microsoft.com/office/powerpoint/2010/main" val="1210912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Home Learning Expectations</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4" name="Picture 3">
            <a:extLst>
              <a:ext uri="{FF2B5EF4-FFF2-40B4-BE49-F238E27FC236}">
                <a16:creationId xmlns:a16="http://schemas.microsoft.com/office/drawing/2014/main" id="{9EDDEB79-4E43-43F5-BDA2-5328C2F6F2A4}"/>
              </a:ext>
            </a:extLst>
          </p:cNvPr>
          <p:cNvPicPr>
            <a:picLocks noChangeAspect="1"/>
          </p:cNvPicPr>
          <p:nvPr/>
        </p:nvPicPr>
        <p:blipFill>
          <a:blip r:embed="rId5"/>
          <a:stretch>
            <a:fillRect/>
          </a:stretch>
        </p:blipFill>
        <p:spPr>
          <a:xfrm>
            <a:off x="755576" y="1372366"/>
            <a:ext cx="4176464" cy="5359070"/>
          </a:xfrm>
          <a:prstGeom prst="rect">
            <a:avLst/>
          </a:prstGeom>
        </p:spPr>
      </p:pic>
      <p:pic>
        <p:nvPicPr>
          <p:cNvPr id="6" name="Picture 5">
            <a:extLst>
              <a:ext uri="{FF2B5EF4-FFF2-40B4-BE49-F238E27FC236}">
                <a16:creationId xmlns:a16="http://schemas.microsoft.com/office/drawing/2014/main" id="{E301D96C-CDFE-45D8-8B6A-DDCDE63D5AC6}"/>
              </a:ext>
            </a:extLst>
          </p:cNvPr>
          <p:cNvPicPr>
            <a:picLocks noChangeAspect="1"/>
          </p:cNvPicPr>
          <p:nvPr/>
        </p:nvPicPr>
        <p:blipFill>
          <a:blip r:embed="rId6"/>
          <a:stretch>
            <a:fillRect/>
          </a:stretch>
        </p:blipFill>
        <p:spPr>
          <a:xfrm>
            <a:off x="5796136" y="3716952"/>
            <a:ext cx="2287628" cy="669897"/>
          </a:xfrm>
          <a:prstGeom prst="rect">
            <a:avLst/>
          </a:prstGeom>
        </p:spPr>
      </p:pic>
    </p:spTree>
    <p:extLst>
      <p:ext uri="{BB962C8B-B14F-4D97-AF65-F5344CB8AC3E}">
        <p14:creationId xmlns:p14="http://schemas.microsoft.com/office/powerpoint/2010/main" val="1388708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Home Learning Expectations</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3" name="Content Placeholder 2"/>
          <p:cNvPicPr>
            <a:picLocks noGrp="1" noChangeAspect="1"/>
          </p:cNvPicPr>
          <p:nvPr>
            <p:ph idx="1"/>
          </p:nvPr>
        </p:nvPicPr>
        <p:blipFill>
          <a:blip r:embed="rId5"/>
          <a:stretch>
            <a:fillRect/>
          </a:stretch>
        </p:blipFill>
        <p:spPr>
          <a:xfrm>
            <a:off x="2915816" y="1392302"/>
            <a:ext cx="2631818" cy="3345532"/>
          </a:xfrm>
          <a:prstGeom prst="rect">
            <a:avLst/>
          </a:prstGeom>
        </p:spPr>
      </p:pic>
      <p:pic>
        <p:nvPicPr>
          <p:cNvPr id="2" name="Picture 1"/>
          <p:cNvPicPr>
            <a:picLocks noChangeAspect="1"/>
          </p:cNvPicPr>
          <p:nvPr/>
        </p:nvPicPr>
        <p:blipFill>
          <a:blip r:embed="rId6"/>
          <a:stretch>
            <a:fillRect/>
          </a:stretch>
        </p:blipFill>
        <p:spPr>
          <a:xfrm>
            <a:off x="395536" y="1425465"/>
            <a:ext cx="2470611" cy="3312368"/>
          </a:xfrm>
          <a:prstGeom prst="rect">
            <a:avLst/>
          </a:prstGeom>
        </p:spPr>
      </p:pic>
      <p:sp>
        <p:nvSpPr>
          <p:cNvPr id="4" name="TextBox 3"/>
          <p:cNvSpPr txBox="1"/>
          <p:nvPr/>
        </p:nvSpPr>
        <p:spPr>
          <a:xfrm>
            <a:off x="971600" y="5013176"/>
            <a:ext cx="1487330" cy="369332"/>
          </a:xfrm>
          <a:prstGeom prst="rect">
            <a:avLst/>
          </a:prstGeom>
          <a:noFill/>
        </p:spPr>
        <p:txBody>
          <a:bodyPr wrap="none" rtlCol="0">
            <a:spAutoFit/>
          </a:bodyPr>
          <a:lstStyle/>
          <a:p>
            <a:r>
              <a:rPr lang="en-GB" dirty="0"/>
              <a:t>Workbooks</a:t>
            </a:r>
          </a:p>
        </p:txBody>
      </p:sp>
      <p:sp>
        <p:nvSpPr>
          <p:cNvPr id="5" name="TextBox 4"/>
          <p:cNvSpPr txBox="1"/>
          <p:nvPr/>
        </p:nvSpPr>
        <p:spPr>
          <a:xfrm>
            <a:off x="6588224" y="5013176"/>
            <a:ext cx="1634678" cy="369332"/>
          </a:xfrm>
          <a:prstGeom prst="rect">
            <a:avLst/>
          </a:prstGeom>
          <a:noFill/>
        </p:spPr>
        <p:txBody>
          <a:bodyPr wrap="none" rtlCol="0">
            <a:spAutoFit/>
          </a:bodyPr>
          <a:lstStyle/>
          <a:p>
            <a:r>
              <a:rPr lang="en-GB" dirty="0"/>
              <a:t>Mathematics</a:t>
            </a:r>
          </a:p>
        </p:txBody>
      </p:sp>
      <p:pic>
        <p:nvPicPr>
          <p:cNvPr id="6" name="Picture 5"/>
          <p:cNvPicPr>
            <a:picLocks noChangeAspect="1"/>
          </p:cNvPicPr>
          <p:nvPr/>
        </p:nvPicPr>
        <p:blipFill>
          <a:blip r:embed="rId7"/>
          <a:stretch>
            <a:fillRect/>
          </a:stretch>
        </p:blipFill>
        <p:spPr>
          <a:xfrm>
            <a:off x="6228184" y="1988840"/>
            <a:ext cx="2304256" cy="2214146"/>
          </a:xfrm>
          <a:prstGeom prst="rect">
            <a:avLst/>
          </a:prstGeom>
        </p:spPr>
      </p:pic>
    </p:spTree>
    <p:extLst>
      <p:ext uri="{BB962C8B-B14F-4D97-AF65-F5344CB8AC3E}">
        <p14:creationId xmlns:p14="http://schemas.microsoft.com/office/powerpoint/2010/main" val="1848217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Home Learning Expectations</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6" name="Subtitle 2"/>
          <p:cNvSpPr>
            <a:spLocks noGrp="1"/>
          </p:cNvSpPr>
          <p:nvPr>
            <p:ph idx="1"/>
          </p:nvPr>
        </p:nvSpPr>
        <p:spPr>
          <a:xfrm>
            <a:off x="72990" y="1571477"/>
            <a:ext cx="8871585" cy="5420603"/>
          </a:xfrm>
        </p:spPr>
        <p:txBody>
          <a:bodyPr>
            <a:normAutofit/>
          </a:bodyPr>
          <a:lstStyle/>
          <a:p>
            <a:pPr marL="0" indent="0">
              <a:buNone/>
            </a:pPr>
            <a:r>
              <a:rPr lang="en-US" sz="3000" dirty="0">
                <a:solidFill>
                  <a:schemeClr val="bg2">
                    <a:lumMod val="10000"/>
                  </a:schemeClr>
                </a:solidFill>
              </a:rPr>
              <a:t>Home Learning will be checked for all children on Wednesdays. </a:t>
            </a:r>
          </a:p>
          <a:p>
            <a:pPr marL="0" indent="0">
              <a:buNone/>
            </a:pPr>
            <a:endParaRPr lang="en-US" sz="3000" dirty="0">
              <a:solidFill>
                <a:schemeClr val="bg2">
                  <a:lumMod val="10000"/>
                </a:schemeClr>
              </a:solidFill>
            </a:endParaRPr>
          </a:p>
          <a:p>
            <a:pPr marL="0" indent="0">
              <a:buNone/>
            </a:pPr>
            <a:r>
              <a:rPr lang="en-US" sz="3000" dirty="0">
                <a:solidFill>
                  <a:schemeClr val="bg2">
                    <a:lumMod val="10000"/>
                  </a:schemeClr>
                </a:solidFill>
              </a:rPr>
              <a:t>Children who do not complete their home learning will do so during their free time.</a:t>
            </a:r>
          </a:p>
          <a:p>
            <a:pPr marL="0" indent="0">
              <a:buNone/>
            </a:pPr>
            <a:endParaRPr lang="en-US" sz="3000" dirty="0">
              <a:solidFill>
                <a:schemeClr val="bg2">
                  <a:lumMod val="10000"/>
                </a:schemeClr>
              </a:solidFill>
            </a:endParaRPr>
          </a:p>
          <a:p>
            <a:pPr marL="0" indent="0">
              <a:buNone/>
            </a:pPr>
            <a:r>
              <a:rPr lang="en-US" sz="3000" dirty="0">
                <a:solidFill>
                  <a:schemeClr val="bg2">
                    <a:lumMod val="10000"/>
                  </a:schemeClr>
                </a:solidFill>
              </a:rPr>
              <a:t>Year 6 children will also be expected to complete any extra missed home learning. </a:t>
            </a:r>
          </a:p>
          <a:p>
            <a:pPr marL="0" indent="0">
              <a:buNone/>
            </a:pPr>
            <a:endParaRPr lang="en-US" sz="3000" dirty="0">
              <a:solidFill>
                <a:schemeClr val="bg2">
                  <a:lumMod val="10000"/>
                </a:schemeClr>
              </a:solidFill>
            </a:endParaRPr>
          </a:p>
          <a:p>
            <a:pPr marL="0" indent="0">
              <a:buNone/>
            </a:pPr>
            <a:r>
              <a:rPr lang="en-US" sz="3000" dirty="0">
                <a:solidFill>
                  <a:schemeClr val="bg2">
                    <a:lumMod val="10000"/>
                  </a:schemeClr>
                </a:solidFill>
              </a:rPr>
              <a:t>During holidays, only reading be checked.</a:t>
            </a:r>
          </a:p>
          <a:p>
            <a:pPr marL="0" indent="0">
              <a:buNone/>
            </a:pPr>
            <a:endParaRPr lang="en-US" sz="3000" dirty="0">
              <a:solidFill>
                <a:schemeClr val="bg2">
                  <a:lumMod val="10000"/>
                </a:schemeClr>
              </a:solidFill>
            </a:endParaRPr>
          </a:p>
        </p:txBody>
      </p:sp>
    </p:spTree>
    <p:extLst>
      <p:ext uri="{BB962C8B-B14F-4D97-AF65-F5344CB8AC3E}">
        <p14:creationId xmlns:p14="http://schemas.microsoft.com/office/powerpoint/2010/main" val="2626788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Home Learning Expectations</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3" name="TextBox 2"/>
          <p:cNvSpPr txBox="1"/>
          <p:nvPr/>
        </p:nvSpPr>
        <p:spPr>
          <a:xfrm>
            <a:off x="30913" y="1744758"/>
            <a:ext cx="9113087" cy="3539430"/>
          </a:xfrm>
          <a:prstGeom prst="rect">
            <a:avLst/>
          </a:prstGeom>
          <a:noFill/>
        </p:spPr>
        <p:txBody>
          <a:bodyPr wrap="square" rtlCol="0">
            <a:spAutoFit/>
          </a:bodyPr>
          <a:lstStyle/>
          <a:p>
            <a:r>
              <a:rPr lang="en-GB" sz="3200" dirty="0"/>
              <a:t>Rewards:</a:t>
            </a:r>
          </a:p>
          <a:p>
            <a:pPr marL="457200" indent="-457200">
              <a:buFontTx/>
              <a:buChar char="-"/>
            </a:pPr>
            <a:r>
              <a:rPr lang="en-GB" sz="3200" dirty="0"/>
              <a:t>Group celebration</a:t>
            </a:r>
          </a:p>
          <a:p>
            <a:pPr marL="457200" indent="-457200">
              <a:buFontTx/>
              <a:buChar char="-"/>
            </a:pPr>
            <a:r>
              <a:rPr lang="en-GB" sz="3200" dirty="0"/>
              <a:t>End of year celebrations</a:t>
            </a:r>
          </a:p>
          <a:p>
            <a:pPr marL="457200" indent="-457200">
              <a:buFontTx/>
              <a:buChar char="-"/>
            </a:pPr>
            <a:r>
              <a:rPr lang="en-GB" sz="3200" dirty="0"/>
              <a:t>Certificates </a:t>
            </a:r>
          </a:p>
          <a:p>
            <a:pPr marL="457200" indent="-457200">
              <a:buFontTx/>
              <a:buChar char="-"/>
            </a:pPr>
            <a:endParaRPr lang="en-GB" sz="3200" dirty="0"/>
          </a:p>
          <a:p>
            <a:pPr marL="457200" indent="-457200">
              <a:buFontTx/>
              <a:buChar char="-"/>
            </a:pPr>
            <a:r>
              <a:rPr lang="en-GB" sz="3200" dirty="0"/>
              <a:t>Feeling Good</a:t>
            </a:r>
          </a:p>
          <a:p>
            <a:pPr marL="457200" indent="-457200">
              <a:buFontTx/>
              <a:buChar char="-"/>
            </a:pPr>
            <a:r>
              <a:rPr lang="en-GB" sz="3200" dirty="0"/>
              <a:t>Learning </a:t>
            </a:r>
          </a:p>
        </p:txBody>
      </p:sp>
      <p:pic>
        <p:nvPicPr>
          <p:cNvPr id="2" name="Picture 1"/>
          <p:cNvPicPr>
            <a:picLocks noChangeAspect="1"/>
          </p:cNvPicPr>
          <p:nvPr/>
        </p:nvPicPr>
        <p:blipFill>
          <a:blip r:embed="rId5"/>
          <a:stretch>
            <a:fillRect/>
          </a:stretch>
        </p:blipFill>
        <p:spPr>
          <a:xfrm>
            <a:off x="3409568" y="4934275"/>
            <a:ext cx="5693216" cy="1911796"/>
          </a:xfrm>
          <a:prstGeom prst="rect">
            <a:avLst/>
          </a:prstGeom>
          <a:ln>
            <a:noFill/>
          </a:ln>
          <a:effectLst>
            <a:softEdge rad="112500"/>
          </a:effectLst>
        </p:spPr>
      </p:pic>
    </p:spTree>
    <p:extLst>
      <p:ext uri="{BB962C8B-B14F-4D97-AF65-F5344CB8AC3E}">
        <p14:creationId xmlns:p14="http://schemas.microsoft.com/office/powerpoint/2010/main" val="2446169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Home Learning Expectations</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1026" name="Picture 2" descr="Opt out text hi-res stock photography and images - Alamy"/>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8335"/>
          <a:stretch/>
        </p:blipFill>
        <p:spPr bwMode="auto">
          <a:xfrm>
            <a:off x="6040244" y="3717032"/>
            <a:ext cx="2883634" cy="28262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lex Rider 12 Books Collection Set By Anthony Horowitz (World Book Day  Undercover Four Secret Files &amp; More From Alex Rider Series) : Anthony  Horowitz: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536" y="1844824"/>
            <a:ext cx="4406298" cy="416971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79512" y="1208624"/>
            <a:ext cx="2807435" cy="369332"/>
          </a:xfrm>
          <a:prstGeom prst="rect">
            <a:avLst/>
          </a:prstGeom>
          <a:noFill/>
        </p:spPr>
        <p:txBody>
          <a:bodyPr wrap="none" rtlCol="0">
            <a:spAutoFit/>
          </a:bodyPr>
          <a:lstStyle/>
          <a:p>
            <a:r>
              <a:rPr lang="en-GB" b="1" dirty="0"/>
              <a:t>Year 6 Book Selection</a:t>
            </a:r>
          </a:p>
        </p:txBody>
      </p:sp>
    </p:spTree>
    <p:extLst>
      <p:ext uri="{BB962C8B-B14F-4D97-AF65-F5344CB8AC3E}">
        <p14:creationId xmlns:p14="http://schemas.microsoft.com/office/powerpoint/2010/main" val="450029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11" name="TextBox 10"/>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Supporting my child</a:t>
            </a:r>
          </a:p>
          <a:p>
            <a:endParaRPr lang="en-GB" sz="1600" b="1" dirty="0">
              <a:solidFill>
                <a:schemeClr val="bg1"/>
              </a:solidFill>
            </a:endParaRPr>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sp>
        <p:nvSpPr>
          <p:cNvPr id="2" name="Rectangle 1"/>
          <p:cNvSpPr/>
          <p:nvPr/>
        </p:nvSpPr>
        <p:spPr>
          <a:xfrm>
            <a:off x="683568" y="1459581"/>
            <a:ext cx="7992888" cy="1815882"/>
          </a:xfrm>
          <a:prstGeom prst="rect">
            <a:avLst/>
          </a:prstGeom>
        </p:spPr>
        <p:txBody>
          <a:bodyPr wrap="square">
            <a:spAutoFit/>
          </a:bodyPr>
          <a:lstStyle/>
          <a:p>
            <a:pPr marL="571500" indent="-571500" algn="ctr"/>
            <a:r>
              <a:rPr lang="en-US" sz="2800" dirty="0">
                <a:solidFill>
                  <a:schemeClr val="bg2">
                    <a:lumMod val="10000"/>
                  </a:schemeClr>
                </a:solidFill>
              </a:rPr>
              <a:t>Support them to be independent, ready them for secondary school!</a:t>
            </a:r>
          </a:p>
          <a:p>
            <a:pPr marL="571500" indent="-571500" algn="ctr"/>
            <a:endParaRPr lang="en-US" sz="2800" dirty="0">
              <a:solidFill>
                <a:schemeClr val="bg2">
                  <a:lumMod val="10000"/>
                </a:schemeClr>
              </a:solidFill>
            </a:endParaRPr>
          </a:p>
          <a:p>
            <a:pPr marL="571500" indent="-571500" algn="ctr"/>
            <a:endParaRPr lang="en-US" sz="2800" dirty="0">
              <a:solidFill>
                <a:schemeClr val="bg2">
                  <a:lumMod val="10000"/>
                </a:schemeClr>
              </a:solidFill>
            </a:endParaRPr>
          </a:p>
        </p:txBody>
      </p:sp>
    </p:spTree>
    <p:extLst>
      <p:ext uri="{BB962C8B-B14F-4D97-AF65-F5344CB8AC3E}">
        <p14:creationId xmlns:p14="http://schemas.microsoft.com/office/powerpoint/2010/main" val="293018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393290"/>
            <a:ext cx="7886700" cy="2395463"/>
          </a:xfrm>
        </p:spPr>
        <p:txBody>
          <a:bodyPr>
            <a:normAutofit/>
          </a:bodyPr>
          <a:lstStyle/>
          <a:p>
            <a:pPr marL="0" indent="0" algn="ctr">
              <a:buNone/>
            </a:pPr>
            <a:r>
              <a:rPr lang="en-GB" sz="4000" b="1" dirty="0">
                <a:latin typeface="+mj-lt"/>
              </a:rPr>
              <a:t>We all look forward to working together again this year</a:t>
            </a:r>
            <a:endParaRPr lang="en-GB" sz="4000" b="1" dirty="0">
              <a:effectLst/>
              <a:latin typeface="+mj-lt"/>
            </a:endParaRPr>
          </a:p>
        </p:txBody>
      </p:sp>
      <p:pic>
        <p:nvPicPr>
          <p:cNvPr id="6" name="Picture 5" descr="Rucstall Primary School Logo Monochromatic RGB"/>
          <p:cNvPicPr/>
          <p:nvPr/>
        </p:nvPicPr>
        <p:blipFill>
          <a:blip r:embed="rId3" cstate="print">
            <a:extLst>
              <a:ext uri="{28A0092B-C50C-407E-A947-70E740481C1C}">
                <a14:useLocalDpi xmlns:a14="http://schemas.microsoft.com/office/drawing/2010/main" val="0"/>
              </a:ext>
            </a:extLst>
          </a:blip>
          <a:srcRect t="15996" b="16376"/>
          <a:stretch>
            <a:fillRect/>
          </a:stretch>
        </p:blipFill>
        <p:spPr bwMode="auto">
          <a:xfrm>
            <a:off x="7959690" y="116632"/>
            <a:ext cx="984885" cy="943610"/>
          </a:xfrm>
          <a:prstGeom prst="rect">
            <a:avLst/>
          </a:prstGeom>
          <a:noFill/>
          <a:ln>
            <a:noFill/>
          </a:ln>
        </p:spPr>
      </p:pic>
      <p:sp>
        <p:nvSpPr>
          <p:cNvPr id="7" name="TextBox 6"/>
          <p:cNvSpPr txBox="1"/>
          <p:nvPr/>
        </p:nvSpPr>
        <p:spPr>
          <a:xfrm>
            <a:off x="0" y="0"/>
            <a:ext cx="9144000" cy="1138773"/>
          </a:xfrm>
          <a:prstGeom prst="rect">
            <a:avLst/>
          </a:prstGeom>
          <a:solidFill>
            <a:srgbClr val="A42040"/>
          </a:solidFill>
        </p:spPr>
        <p:txBody>
          <a:bodyPr wrap="square" rtlCol="0">
            <a:spAutoFit/>
          </a:bodyPr>
          <a:lstStyle/>
          <a:p>
            <a:pPr algn="ctr"/>
            <a:endParaRPr lang="en-GB" sz="1600" b="1" dirty="0">
              <a:solidFill>
                <a:schemeClr val="bg1"/>
              </a:solidFill>
            </a:endParaRPr>
          </a:p>
          <a:p>
            <a:pPr algn="ctr"/>
            <a:r>
              <a:rPr lang="en-GB" sz="3600" b="1" dirty="0">
                <a:solidFill>
                  <a:schemeClr val="bg1"/>
                </a:solidFill>
              </a:rPr>
              <a:t>Thank you!</a:t>
            </a:r>
          </a:p>
          <a:p>
            <a:endParaRPr lang="en-GB" sz="1600" b="1" dirty="0">
              <a:solidFill>
                <a:schemeClr val="bg1"/>
              </a:solidFill>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8264" y="-254517"/>
            <a:ext cx="1204824" cy="1709362"/>
          </a:xfrm>
          <a:prstGeom prst="rect">
            <a:avLst/>
          </a:prstGeom>
        </p:spPr>
      </p:pic>
      <p:pic>
        <p:nvPicPr>
          <p:cNvPr id="8194" name="Picture 2" descr="See the source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03848" y="3670902"/>
            <a:ext cx="3064896"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42159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2">
      <a:majorFont>
        <a:latin typeface="Gotham Light"/>
        <a:ea typeface=""/>
        <a:cs typeface=""/>
      </a:majorFont>
      <a:minorFont>
        <a:latin typeface="Gotham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3625</TotalTime>
  <Words>582</Words>
  <Application>Microsoft Office PowerPoint</Application>
  <PresentationFormat>On-screen Show (4:3)</PresentationFormat>
  <Paragraphs>131</Paragraphs>
  <Slides>17</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Gotham Light</vt:lpstr>
      <vt:lpstr>Office Theme</vt:lpstr>
      <vt:lpstr>Year 6 Willow Class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Rucstall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Ruth Griffiths</dc:creator>
  <cp:lastModifiedBy>Rachael Healy</cp:lastModifiedBy>
  <cp:revision>155</cp:revision>
  <cp:lastPrinted>2019-06-19T14:41:20Z</cp:lastPrinted>
  <dcterms:created xsi:type="dcterms:W3CDTF">2016-06-30T11:20:38Z</dcterms:created>
  <dcterms:modified xsi:type="dcterms:W3CDTF">2025-09-08T14:25:03Z</dcterms:modified>
</cp:coreProperties>
</file>